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302" r:id="rId6"/>
    <p:sldId id="284" r:id="rId7"/>
    <p:sldId id="303" r:id="rId8"/>
    <p:sldId id="304" r:id="rId9"/>
    <p:sldId id="261" r:id="rId10"/>
    <p:sldId id="263" r:id="rId11"/>
    <p:sldId id="262" r:id="rId12"/>
    <p:sldId id="264" r:id="rId13"/>
    <p:sldId id="301" r:id="rId14"/>
    <p:sldId id="280" r:id="rId15"/>
    <p:sldId id="285" r:id="rId16"/>
    <p:sldId id="295" r:id="rId17"/>
    <p:sldId id="296" r:id="rId18"/>
    <p:sldId id="291" r:id="rId19"/>
    <p:sldId id="281" r:id="rId20"/>
    <p:sldId id="282" r:id="rId21"/>
    <p:sldId id="283" r:id="rId22"/>
    <p:sldId id="299" r:id="rId23"/>
    <p:sldId id="287" r:id="rId24"/>
    <p:sldId id="277" r:id="rId25"/>
    <p:sldId id="298" r:id="rId26"/>
    <p:sldId id="300" r:id="rId27"/>
    <p:sldId id="297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4" autoAdjust="0"/>
  </p:normalViewPr>
  <p:slideViewPr>
    <p:cSldViewPr>
      <p:cViewPr varScale="1">
        <p:scale>
          <a:sx n="96" d="100"/>
          <a:sy n="96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fld id="{90E0FCA5-024E-49F8-8D81-05D4C1EF6B95}" type="datetimeFigureOut">
              <a:rPr lang="en-US"/>
              <a:pPr>
                <a:defRPr/>
              </a:pPr>
              <a:t>7/19/2010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fld id="{D0D63EFB-7455-4727-8D7F-7B8587573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fld id="{95E28F25-BB9F-482E-9F13-4587840EC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57478F-E07C-4554-BD64-50FC31187771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34ABE8-655A-4355-8153-549AD7384A84}" type="slidenum">
              <a:rPr lang="en-US" smtClean="0">
                <a:ea typeface="ＭＳ Ｐゴシック" pitchFamily="34" charset="-128"/>
              </a:rPr>
              <a:pPr/>
              <a:t>18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2403B-AC14-4C9F-ADDC-219DA9328B8F}" type="slidenum">
              <a:rPr lang="en-US" smtClean="0">
                <a:ea typeface="ＭＳ Ｐゴシック" pitchFamily="34" charset="-128"/>
              </a:rPr>
              <a:pPr/>
              <a:t>19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A229C-EF21-47B6-8F97-6CBDDB0AD01C}" type="slidenum">
              <a:rPr lang="en-US" smtClean="0">
                <a:ea typeface="ＭＳ Ｐゴシック" pitchFamily="34" charset="-128"/>
              </a:rPr>
              <a:pPr/>
              <a:t>20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Example from Iowa early data:  </a:t>
            </a:r>
          </a:p>
          <a:p>
            <a:r>
              <a:rPr lang="en-US" smtClean="0"/>
              <a:t>49% of recall variation is associated with person-to-person variation in UA</a:t>
            </a:r>
          </a:p>
          <a:p>
            <a:r>
              <a:rPr lang="en-US" smtClean="0"/>
              <a:t>10% day-to-day variation </a:t>
            </a:r>
          </a:p>
          <a:p>
            <a:r>
              <a:rPr lang="en-US" smtClean="0"/>
              <a:t>34% random deviations in bias (S)</a:t>
            </a:r>
          </a:p>
          <a:p>
            <a:r>
              <a:rPr lang="en-US" smtClean="0"/>
              <a:t>7% unexplained measurement error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24 hr recall  %  </a:t>
            </a:r>
          </a:p>
          <a:p>
            <a:r>
              <a:rPr lang="en-US" smtClean="0"/>
              <a:t>Usual TEE 0.705          0.49 </a:t>
            </a:r>
          </a:p>
          <a:p>
            <a:r>
              <a:rPr lang="en-US" smtClean="0"/>
              <a:t>Deviations 0.145          0.10 </a:t>
            </a:r>
          </a:p>
          <a:p>
            <a:r>
              <a:rPr lang="en-US" smtClean="0"/>
              <a:t>Indiv bias 0.486          0.34 </a:t>
            </a:r>
          </a:p>
          <a:p>
            <a:r>
              <a:rPr lang="en-US" smtClean="0"/>
              <a:t>ME 0.096          0.07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98980-4815-48AB-AA4B-34713287EBB0}" type="slidenum">
              <a:rPr lang="en-US" smtClean="0">
                <a:ea typeface="ＭＳ Ｐゴシック" pitchFamily="34" charset="-128"/>
              </a:rPr>
              <a:pPr/>
              <a:t>22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FF863-428A-47F8-A9A6-E5E3FF2EA217}" type="slidenum">
              <a:rPr lang="en-US" smtClean="0">
                <a:ea typeface="ＭＳ Ｐゴシック" pitchFamily="34" charset="-128"/>
              </a:rPr>
              <a:pPr/>
              <a:t>24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68F09-1482-410F-BC08-880304912F5F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US" smtClean="0"/>
              <a:t>Applies to any activity metric</a:t>
            </a:r>
          </a:p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620B5-18DC-456A-8E4F-B9E66FBD4220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1E783-D6FD-4755-8D20-149AEB43A067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E8F48-5161-401F-9151-BEAC80B06461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36CAA-8D2A-44C8-83A8-9DE894E23BA6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CEB73-257E-4721-BF19-499C8D04BE3E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is the target variable we want to make inferences about</a:t>
            </a:r>
          </a:p>
          <a:p>
            <a:r>
              <a:rPr lang="en-US" smtClean="0"/>
              <a:t>Describe the distribution notation using usual activity as the example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32A93-1F5B-4073-9129-9533467FD814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is a model for specification error</a:t>
            </a:r>
          </a:p>
          <a:p>
            <a:r>
              <a:rPr lang="en-US" smtClean="0"/>
              <a:t>We can think of this a good model if the recall data were entirely accurate</a:t>
            </a:r>
          </a:p>
          <a:p>
            <a:r>
              <a:rPr lang="en-US" smtClean="0"/>
              <a:t>D = today’s deviation from my long-run average</a:t>
            </a:r>
          </a:p>
          <a:p>
            <a:r>
              <a:rPr lang="en-US" smtClean="0"/>
              <a:t>One issue with this model is that it assumes that recalls are unbiased for the true activity level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5200B-CC1F-4866-A33D-3F5EFBADF611}" type="slidenum">
              <a:rPr lang="en-US" smtClean="0">
                <a:ea typeface="ＭＳ Ｐゴシック" pitchFamily="34" charset="-128"/>
              </a:rPr>
              <a:pPr/>
              <a:t>16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asurement of Active and Sedentary Behavior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Placeholder 1"/>
          <p:cNvSpPr>
            <a:spLocks noGrp="1"/>
          </p:cNvSpPr>
          <p:nvPr>
            <p:ph type="ctrTitle"/>
          </p:nvPr>
        </p:nvSpPr>
        <p:spPr>
          <a:xfrm>
            <a:off x="685800" y="18256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476625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B8A4D-A609-4CFF-BE8A-88275D68B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109538"/>
            <a:ext cx="2127250" cy="6016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9538"/>
            <a:ext cx="6232525" cy="6016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DC574-C00A-4CD0-B4D8-6F8DCA316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AFB8-9E68-4F67-A251-188F98232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7225-3C30-4F76-895D-0C0E1C8CA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B7D5-EC3D-4038-8179-D72FE7E0D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96BE3-CE0C-47AB-A892-9DFB0E27D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5EB4-1251-45E4-9E23-6432D94DE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6B8A-6460-431A-A986-29E420CE1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E261-EFAF-4FBD-BB6B-B44EF91A2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AEE21-5AB5-42D2-A1F9-77D8874ED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easurement of Active and Sedentary Behaviors PPT background.png"/>
          <p:cNvPicPr>
            <a:picLocks noChangeAspect="1"/>
          </p:cNvPicPr>
          <p:nvPr/>
        </p:nvPicPr>
        <p:blipFill>
          <a:blip r:embed="rId13" cstate="print"/>
          <a:srcRect r="262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1781175" y="109538"/>
            <a:ext cx="718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ＭＳ Ｐゴシック" pitchFamily="28" charset="-128"/>
              </a:defRPr>
            </a:lvl1pPr>
          </a:lstStyle>
          <a:p>
            <a:pPr>
              <a:defRPr/>
            </a:pPr>
            <a:fld id="{07B4204C-02AA-46CE-9C83-FC781688F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Modeling errors in physical activity data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Sarah Nusser</a:t>
            </a:r>
            <a:br>
              <a:rPr lang="en-US" smtClean="0"/>
            </a:br>
            <a:r>
              <a:rPr lang="en-US" sz="2400" smtClean="0"/>
              <a:t>Department of Statistics and </a:t>
            </a:r>
            <a:br>
              <a:rPr lang="en-US" sz="2400" smtClean="0"/>
            </a:br>
            <a:r>
              <a:rPr lang="en-US" sz="2400" smtClean="0"/>
              <a:t>Center for Survey Statistics and Methodology</a:t>
            </a:r>
            <a:br>
              <a:rPr lang="en-US" sz="2400" smtClean="0"/>
            </a:br>
            <a:r>
              <a:rPr lang="en-US" sz="2400" smtClean="0"/>
              <a:t>Iowa State University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1800" i="0" smtClean="0"/>
              <a:t>Collaborators:  N. Beyler, A. Carriquiry, W. Fuller, G. Welk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Specification error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are generally interested in collecting data on a specific concept (construct), even if we can’t always directly observe it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Example</a:t>
            </a:r>
          </a:p>
          <a:p>
            <a:pPr lvl="1"/>
            <a:r>
              <a:rPr lang="en-US" smtClean="0"/>
              <a:t>Concept:  usual daily activity</a:t>
            </a:r>
          </a:p>
          <a:p>
            <a:pPr lvl="1"/>
            <a:r>
              <a:rPr lang="en-US" smtClean="0"/>
              <a:t>Measurement:  activity yesterday (1 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7A326-E906-48BF-83F0-5DB4E9DC20C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3429000"/>
            <a:ext cx="7239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FFFF"/>
                </a:solidFill>
              </a:rPr>
              <a:t>Specification Error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400" dirty="0"/>
              <a:t>Error that arises when our question or measurement method does not match the target 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Measurement error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Respondent errors in recalling prior activities</a:t>
            </a:r>
          </a:p>
          <a:p>
            <a:pPr lvl="1"/>
            <a:r>
              <a:rPr lang="en-US" smtClean="0"/>
              <a:t>Deliberate or subconscious over-reporting of time spent in vigorous activity</a:t>
            </a:r>
          </a:p>
          <a:p>
            <a:pPr lvl="1"/>
            <a:r>
              <a:rPr lang="en-US" smtClean="0"/>
              <a:t>Mistakes in recording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5D9CF-355C-4329-84D3-965A466D16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1771650"/>
            <a:ext cx="7239000" cy="1200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</a:rPr>
              <a:t>Measurement error</a:t>
            </a:r>
          </a:p>
          <a:p>
            <a:pPr algn="ctr">
              <a:defRPr/>
            </a:pPr>
            <a:r>
              <a:rPr lang="en-US" sz="2400" dirty="0"/>
              <a:t>Error that arises in obtaining a response or measurement during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Processing error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Assigning METs to self-reported activities</a:t>
            </a:r>
          </a:p>
          <a:p>
            <a:pPr lvl="1"/>
            <a:r>
              <a:rPr lang="en-US" smtClean="0"/>
              <a:t>Criteria for classifying a behavior as MVPA or as sedentary</a:t>
            </a:r>
          </a:p>
          <a:p>
            <a:pPr lvl="1"/>
            <a:r>
              <a:rPr lang="en-US" smtClean="0"/>
              <a:t>Proprietary processing algorithms applied to data from an activity monitor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14E3C-AC84-41EC-90C6-C9F088115B7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752600"/>
            <a:ext cx="7239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</a:rPr>
              <a:t>Processing error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400" dirty="0"/>
              <a:t>Error that is induced in manipulating the raw data to create analysis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errors in activity data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illustrate concepts, we will consider some examples of models </a:t>
            </a:r>
          </a:p>
          <a:p>
            <a:pPr lvl="1"/>
            <a:r>
              <a:rPr lang="en-US" smtClean="0"/>
              <a:t>Self-report:  24 hr recall </a:t>
            </a:r>
          </a:p>
          <a:p>
            <a:pPr lvl="1"/>
            <a:r>
              <a:rPr lang="en-US" smtClean="0"/>
              <a:t>Activity metric:  total energy expenditure</a:t>
            </a:r>
          </a:p>
          <a:p>
            <a:pPr lvl="1"/>
            <a:r>
              <a:rPr lang="en-US" smtClean="0"/>
              <a:t>Target concept:  usual daily energy expenditure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4E89-8EC4-4BD1-8D36-B3C5854DDDC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Target variable:  usual daily activity (U)  (… </a:t>
            </a:r>
            <a:r>
              <a:rPr lang="en-US" sz="3200" smtClean="0"/>
              <a:t>and some notation)</a:t>
            </a:r>
            <a:endParaRPr lang="en-US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Usual activity of individual k =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endParaRPr lang="en-US" dirty="0" smtClean="0"/>
          </a:p>
          <a:p>
            <a:pPr>
              <a:spcAft>
                <a:spcPts val="600"/>
              </a:spcAft>
              <a:defRPr/>
            </a:pPr>
            <a:r>
              <a:rPr lang="en-US" dirty="0" smtClean="0"/>
              <a:t>We’ll focus on the </a:t>
            </a:r>
            <a:r>
              <a:rPr lang="en-US" dirty="0" smtClean="0">
                <a:solidFill>
                  <a:schemeClr val="tx1"/>
                </a:solidFill>
              </a:rPr>
              <a:t>distribution of usual daily activity</a:t>
            </a:r>
            <a:r>
              <a:rPr lang="en-US" dirty="0" smtClean="0"/>
              <a:t> across individuals in population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/>
              <a:t>Parameters for usual activity distribution 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Mean usual activity for the population =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dirty="0" smtClean="0"/>
              <a:t> 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Person-to-person variation in usual activity =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A3436-891E-462A-B092-0B096ECAA36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24 hr recall  data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24 hr recall for person k on day j = </a:t>
            </a:r>
            <a:r>
              <a:rPr lang="en-US" smtClean="0">
                <a:solidFill>
                  <a:schemeClr val="tx1"/>
                </a:solidFill>
              </a:rPr>
              <a:t>R</a:t>
            </a:r>
            <a:r>
              <a:rPr lang="en-US" baseline="-25000" smtClean="0">
                <a:solidFill>
                  <a:schemeClr val="tx1"/>
                </a:solidFill>
              </a:rPr>
              <a:t>kj</a:t>
            </a:r>
            <a:r>
              <a:rPr lang="en-US" smtClean="0"/>
              <a:t> </a:t>
            </a:r>
          </a:p>
          <a:p>
            <a:pPr>
              <a:spcAft>
                <a:spcPts val="600"/>
              </a:spcAft>
            </a:pPr>
            <a:r>
              <a:rPr lang="en-US" smtClean="0"/>
              <a:t>Short-term recall data do not measure usual activity directly, but they are related to usual activity (</a:t>
            </a:r>
            <a:r>
              <a:rPr lang="en-US" smtClean="0">
                <a:solidFill>
                  <a:schemeClr val="tx1"/>
                </a:solidFill>
              </a:rPr>
              <a:t>specification error</a:t>
            </a:r>
            <a:r>
              <a:rPr lang="en-US" smtClean="0"/>
              <a:t>)</a:t>
            </a:r>
          </a:p>
          <a:p>
            <a:pPr>
              <a:spcAft>
                <a:spcPts val="600"/>
              </a:spcAft>
            </a:pPr>
            <a:r>
              <a:rPr lang="en-US" smtClean="0"/>
              <a:t>Self-report instruments also have some form of </a:t>
            </a:r>
            <a:r>
              <a:rPr lang="en-US" smtClean="0">
                <a:solidFill>
                  <a:schemeClr val="tx1"/>
                </a:solidFill>
              </a:rPr>
              <a:t>measurement (and processing) error </a:t>
            </a:r>
          </a:p>
          <a:p>
            <a:pPr lvl="1">
              <a:spcAft>
                <a:spcPts val="600"/>
              </a:spcAft>
            </a:pPr>
            <a:r>
              <a:rPr lang="en-US" smtClean="0"/>
              <a:t>Some errors are random, varying from person to person or day to day</a:t>
            </a:r>
          </a:p>
          <a:p>
            <a:pPr lvl="1">
              <a:spcAft>
                <a:spcPts val="600"/>
              </a:spcAft>
            </a:pPr>
            <a:r>
              <a:rPr lang="en-US" smtClean="0"/>
              <a:t>Other errors are systematic throughout the population, e.g., over-reporting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E79C2-6903-4935-B66C-B64642B8A09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Simple model for 24 hr recall (R) and usual daily activity (U)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A 24 hr recall </a:t>
            </a:r>
            <a:r>
              <a:rPr lang="en-US" smtClean="0">
                <a:solidFill>
                  <a:schemeClr val="tx1"/>
                </a:solidFill>
              </a:rPr>
              <a:t>R</a:t>
            </a:r>
            <a:r>
              <a:rPr lang="en-US" smtClean="0"/>
              <a:t> is related, but not equal to usual activity </a:t>
            </a:r>
            <a:r>
              <a:rPr lang="en-US" smtClean="0">
                <a:solidFill>
                  <a:schemeClr val="tx1"/>
                </a:solidFill>
              </a:rPr>
              <a:t>U</a:t>
            </a:r>
          </a:p>
          <a:p>
            <a:pPr>
              <a:spcAft>
                <a:spcPts val="600"/>
              </a:spcAft>
            </a:pPr>
            <a:endParaRPr lang="en-US" smtClean="0"/>
          </a:p>
          <a:p>
            <a:pPr>
              <a:spcAft>
                <a:spcPts val="600"/>
              </a:spcAft>
            </a:pPr>
            <a:r>
              <a:rPr lang="en-US" smtClean="0"/>
              <a:t>Some model assumptions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en-US" smtClean="0"/>
              <a:t>	</a:t>
            </a:r>
            <a:endParaRPr lang="en-US" sz="2800" baseline="3000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95D56-1B39-4ACC-BFB1-106723CCBA9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2362200"/>
            <a:ext cx="2286000" cy="708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800" b="1" dirty="0">
                <a:solidFill>
                  <a:srgbClr val="FFFFFF"/>
                </a:solidFill>
              </a:rPr>
              <a:t/>
            </a:r>
            <a:br>
              <a:rPr lang="en-US" sz="800" b="1" dirty="0">
                <a:solidFill>
                  <a:srgbClr val="FFFFFF"/>
                </a:solidFill>
              </a:rPr>
            </a:br>
            <a:r>
              <a:rPr lang="en-US" sz="2400" b="1" dirty="0" err="1">
                <a:solidFill>
                  <a:srgbClr val="FFFFFF"/>
                </a:solidFill>
              </a:rPr>
              <a:t>R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/>
              <a:t>=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2400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FFFF"/>
                </a:solidFill>
              </a:rPr>
              <a:t>+ </a:t>
            </a:r>
            <a:r>
              <a:rPr lang="en-US" sz="2400" b="1" dirty="0" err="1">
                <a:solidFill>
                  <a:srgbClr val="FFFFFF"/>
                </a:solidFill>
              </a:rPr>
              <a:t>D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br>
              <a:rPr lang="en-US" sz="2400" b="1" dirty="0">
                <a:solidFill>
                  <a:srgbClr val="FFFFFF"/>
                </a:solidFill>
              </a:rPr>
            </a:br>
            <a:endParaRPr lang="en-US" sz="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4064000"/>
          <a:ext cx="8991600" cy="25654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526566"/>
                <a:gridCol w="966040"/>
                <a:gridCol w="743107"/>
                <a:gridCol w="1040350"/>
                <a:gridCol w="3715537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Mean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Variance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Usual </a:t>
                      </a:r>
                      <a:r>
                        <a:rPr lang="en-US" dirty="0" err="1" smtClean="0"/>
                        <a:t>activty</a:t>
                      </a:r>
                      <a:r>
                        <a:rPr lang="en-US" dirty="0" smtClean="0"/>
                        <a:t> for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person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n-US" sz="1800" baseline="-25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</a:t>
                      </a:r>
                      <a:r>
                        <a:rPr lang="en-US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μ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n-US" sz="1800" baseline="30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Among person variance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(variation from person to person)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Deviation of today’s activity from usual act. on day j  for person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lang="en-US" sz="1800" baseline="-25000" dirty="0" err="1" smtClean="0">
                          <a:solidFill>
                            <a:srgbClr val="FFFFFF"/>
                          </a:solidFill>
                        </a:rPr>
                        <a:t>kj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rgbClr val="FFFFFF"/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Within</a:t>
                      </a:r>
                      <a:r>
                        <a:rPr lang="en-US" baseline="0" dirty="0" smtClean="0"/>
                        <a:t> person variance</a:t>
                      </a:r>
                    </a:p>
                    <a:p>
                      <a:pPr algn="l"/>
                      <a:r>
                        <a:rPr lang="en-US" baseline="0" dirty="0" smtClean="0"/>
                        <a:t>(day to day variation for a person)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24 hr recall </a:t>
                      </a:r>
                      <a:br>
                        <a:rPr lang="en-US" dirty="0" smtClean="0"/>
                      </a:br>
                      <a:r>
                        <a:rPr lang="en-US" sz="1800" dirty="0" smtClean="0"/>
                        <a:t>on day j  for person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FFFFFF"/>
                          </a:solidFill>
                        </a:rPr>
                        <a:t>R</a:t>
                      </a:r>
                      <a:r>
                        <a:rPr lang="en-US" sz="1800" baseline="-25000" dirty="0" err="1" smtClean="0">
                          <a:solidFill>
                            <a:srgbClr val="FFFFFF"/>
                          </a:solidFill>
                        </a:rPr>
                        <a:t>kj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μ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n-US" sz="1800" baseline="30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 + </a:t>
                      </a:r>
                      <a:r>
                        <a:rPr lang="el-GR" sz="1800" dirty="0" smtClean="0">
                          <a:solidFill>
                            <a:srgbClr val="FFFFFF"/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Recall</a:t>
                      </a:r>
                      <a:r>
                        <a:rPr lang="en-US" baseline="0" dirty="0" smtClean="0"/>
                        <a:t> data include both types of variance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Simple model for 24 hr recall (R) and usual daily activity (U)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among person variance for </a:t>
            </a:r>
            <a:r>
              <a:rPr lang="en-US" smtClean="0">
                <a:solidFill>
                  <a:schemeClr val="tx1"/>
                </a:solidFill>
              </a:rPr>
              <a:t>U </a:t>
            </a:r>
            <a:r>
              <a:rPr lang="en-US" smtClean="0"/>
              <a:t>can be estimated (i.e., separated from the within-person variance for </a:t>
            </a:r>
            <a:r>
              <a:rPr lang="en-US" smtClean="0">
                <a:solidFill>
                  <a:schemeClr val="tx1"/>
                </a:solidFill>
              </a:rPr>
              <a:t>D</a:t>
            </a:r>
            <a:r>
              <a:rPr lang="en-US" smtClean="0"/>
              <a:t>) if our design includes </a:t>
            </a:r>
          </a:p>
          <a:p>
            <a:pPr lvl="1"/>
            <a:r>
              <a:rPr lang="en-US" smtClean="0"/>
              <a:t>2+ measurement days for subsample or all of the study sample to provide info on within-person variation</a:t>
            </a:r>
          </a:p>
          <a:p>
            <a:pPr lvl="1"/>
            <a:r>
              <a:rPr lang="en-US" smtClean="0"/>
              <a:t>Model assumptions typically require independent days (e.g., separated by a few days or more)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98B6A-3B97-43F5-A294-F2DBF9D75B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Self-report data may be biased</a:t>
            </a:r>
            <a:endParaRPr lang="en-US" sz="2600" smtClean="0"/>
          </a:p>
        </p:txBody>
      </p:sp>
      <p:sp>
        <p:nvSpPr>
          <p:cNvPr id="22531" name="Content Placeholder 1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smtClean="0"/>
              <a:t>Example using early data from Physical Activity Measurement Survey (PAMS)  (NIH grant)</a:t>
            </a:r>
          </a:p>
          <a:p>
            <a:r>
              <a:rPr lang="en-US" smtClean="0"/>
              <a:t>Sample of Iowa adults</a:t>
            </a:r>
          </a:p>
          <a:p>
            <a:r>
              <a:rPr lang="en-US" smtClean="0"/>
              <a:t>Concurrent observations on each sampled adult</a:t>
            </a:r>
          </a:p>
          <a:p>
            <a:pPr lvl="1"/>
            <a:r>
              <a:rPr lang="en-US" smtClean="0"/>
              <a:t>24 hr recall of all activities </a:t>
            </a:r>
          </a:p>
          <a:p>
            <a:pPr lvl="1"/>
            <a:r>
              <a:rPr lang="en-US" smtClean="0"/>
              <a:t>24 hr activity data from multi-sensor monitor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D929DDE-7EB9-4DB1-A144-8D8FA14B0E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2533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3622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 flipV="1">
            <a:off x="5715000" y="2895600"/>
            <a:ext cx="2819400" cy="24384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12"/>
          <p:cNvSpPr txBox="1">
            <a:spLocks noChangeArrowheads="1"/>
          </p:cNvSpPr>
          <p:nvPr/>
        </p:nvSpPr>
        <p:spPr bwMode="auto">
          <a:xfrm>
            <a:off x="6078538" y="5675313"/>
            <a:ext cx="2151062" cy="30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Monitor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  TEE (kcal/d)</a:t>
            </a:r>
          </a:p>
        </p:txBody>
      </p:sp>
      <p:sp>
        <p:nvSpPr>
          <p:cNvPr id="20488" name="TextBox 13"/>
          <p:cNvSpPr txBox="1">
            <a:spLocks noChangeArrowheads="1"/>
          </p:cNvSpPr>
          <p:nvPr/>
        </p:nvSpPr>
        <p:spPr bwMode="auto">
          <a:xfrm rot="16200000">
            <a:off x="4278313" y="3884612"/>
            <a:ext cx="2133600" cy="30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ecall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  TEE (kcal/d)</a:t>
            </a:r>
          </a:p>
        </p:txBody>
      </p:sp>
      <p:sp>
        <p:nvSpPr>
          <p:cNvPr id="22537" name="TextBox 12"/>
          <p:cNvSpPr txBox="1">
            <a:spLocks noChangeArrowheads="1"/>
          </p:cNvSpPr>
          <p:nvPr/>
        </p:nvSpPr>
        <p:spPr bwMode="auto">
          <a:xfrm>
            <a:off x="5638800" y="2438400"/>
            <a:ext cx="281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Women (21-70 yrs old)</a:t>
            </a:r>
          </a:p>
        </p:txBody>
      </p:sp>
      <p:sp>
        <p:nvSpPr>
          <p:cNvPr id="10" name="TextBox 9"/>
          <p:cNvSpPr txBox="1"/>
          <p:nvPr/>
        </p:nvSpPr>
        <p:spPr>
          <a:xfrm rot="19140000">
            <a:off x="6848475" y="3354388"/>
            <a:ext cx="19335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>
                    <a:lumMod val="75000"/>
                  </a:schemeClr>
                </a:solidFill>
              </a:rPr>
              <a:t>Relationship if there is no bias in 24 hr recalls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Accounting for population-level bias	in self-reports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2133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We can add an intercept and slope to express systematic reporting (&amp; processing) bias in pop.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62B9-02E3-4295-BCEC-BB7BF16BC30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86400" y="1828800"/>
            <a:ext cx="3124200" cy="1384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800" b="1" dirty="0">
                <a:solidFill>
                  <a:srgbClr val="FFFFFF"/>
                </a:solidFill>
              </a:rPr>
              <a:t/>
            </a:r>
            <a:br>
              <a:rPr lang="en-US" sz="800" b="1" dirty="0">
                <a:solidFill>
                  <a:srgbClr val="FFFFFF"/>
                </a:solidFill>
              </a:rPr>
            </a:br>
            <a:r>
              <a:rPr lang="en-US" sz="2400" b="1" dirty="0" err="1">
                <a:solidFill>
                  <a:srgbClr val="FFFFFF"/>
                </a:solidFill>
              </a:rPr>
              <a:t>R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/>
              <a:t>= </a:t>
            </a:r>
            <a:r>
              <a:rPr lang="el-GR" sz="2400" b="1" dirty="0">
                <a:solidFill>
                  <a:schemeClr val="tx1"/>
                </a:solidFill>
              </a:rPr>
              <a:t>β</a:t>
            </a:r>
            <a:r>
              <a:rPr lang="en-US" sz="2400" b="1" baseline="-25000" dirty="0">
                <a:solidFill>
                  <a:schemeClr val="tx1"/>
                </a:solidFill>
              </a:rPr>
              <a:t>0</a:t>
            </a:r>
            <a:r>
              <a:rPr lang="en-US" sz="2400" b="1" dirty="0">
                <a:solidFill>
                  <a:schemeClr val="tx1"/>
                </a:solidFill>
              </a:rPr>
              <a:t> + </a:t>
            </a:r>
            <a:r>
              <a:rPr lang="el-GR" sz="2400" b="1" dirty="0">
                <a:solidFill>
                  <a:schemeClr val="tx1"/>
                </a:solidFill>
              </a:rPr>
              <a:t>β</a:t>
            </a:r>
            <a:r>
              <a:rPr lang="en-US" sz="2400" b="1" baseline="-25000" dirty="0">
                <a:solidFill>
                  <a:schemeClr val="tx1"/>
                </a:solidFill>
              </a:rPr>
              <a:t>1 </a:t>
            </a:r>
            <a:r>
              <a:rPr lang="en-US" sz="2400" b="1" dirty="0">
                <a:solidFill>
                  <a:srgbClr val="FFFFFF"/>
                </a:solidFill>
              </a:rPr>
              <a:t>(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2400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FFFF"/>
                </a:solidFill>
              </a:rPr>
              <a:t>+ </a:t>
            </a:r>
            <a:r>
              <a:rPr lang="en-US" sz="2400" b="1" dirty="0" err="1">
                <a:solidFill>
                  <a:srgbClr val="FFFFFF"/>
                </a:solidFill>
              </a:rPr>
              <a:t>D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baseline="-25000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)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FFFFFF"/>
                </a:solidFill>
              </a:rPr>
              <a:t/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800" b="1" dirty="0"/>
              <a:t> </a:t>
            </a:r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457200" y="3810000"/>
            <a:ext cx="2286000" cy="2062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Dashed </a:t>
            </a:r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line </a:t>
            </a:r>
            <a:r>
              <a:rPr lang="en-US" sz="1600">
                <a:solidFill>
                  <a:schemeClr val="accent6">
                    <a:lumMod val="75000"/>
                  </a:schemeClr>
                </a:solidFill>
              </a:rPr>
              <a:t>---------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No systematic bias</a:t>
            </a:r>
          </a:p>
          <a:p>
            <a:pPr>
              <a:spcAft>
                <a:spcPts val="0"/>
              </a:spcAft>
              <a:defRPr/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en-US" sz="1600" baseline="-25000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= 0 and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en-US" sz="1600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= 1</a:t>
            </a:r>
          </a:p>
          <a:p>
            <a:pPr>
              <a:spcAft>
                <a:spcPts val="0"/>
              </a:spcAft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sz="1600" dirty="0">
                <a:solidFill>
                  <a:srgbClr val="000000"/>
                </a:solidFill>
              </a:rPr>
              <a:t>Solid line     _____</a:t>
            </a:r>
          </a:p>
          <a:p>
            <a:pPr>
              <a:spcAft>
                <a:spcPts val="0"/>
              </a:spcAft>
              <a:defRPr/>
            </a:pPr>
            <a:r>
              <a:rPr lang="en-US" sz="1600" dirty="0">
                <a:solidFill>
                  <a:srgbClr val="000000"/>
                </a:solidFill>
              </a:rPr>
              <a:t>Systematic bias present</a:t>
            </a:r>
          </a:p>
          <a:p>
            <a:pPr>
              <a:spcAft>
                <a:spcPts val="0"/>
              </a:spcAft>
              <a:defRPr/>
            </a:pPr>
            <a:r>
              <a:rPr lang="el-GR" sz="1600" dirty="0">
                <a:solidFill>
                  <a:srgbClr val="000000"/>
                </a:solidFill>
              </a:rPr>
              <a:t>β</a:t>
            </a:r>
            <a:r>
              <a:rPr lang="en-US" sz="1600" baseline="-25000" dirty="0">
                <a:solidFill>
                  <a:srgbClr val="000000"/>
                </a:solidFill>
              </a:rPr>
              <a:t>0</a:t>
            </a:r>
            <a:r>
              <a:rPr lang="en-US" sz="1600" dirty="0">
                <a:solidFill>
                  <a:srgbClr val="000000"/>
                </a:solidFill>
              </a:rPr>
              <a:t> ≠ 0 and/or </a:t>
            </a:r>
            <a:r>
              <a:rPr lang="el-GR" sz="1600" dirty="0">
                <a:solidFill>
                  <a:srgbClr val="000000"/>
                </a:solidFill>
              </a:rPr>
              <a:t>β</a:t>
            </a:r>
            <a:r>
              <a:rPr lang="en-US" sz="1600" baseline="-25000" dirty="0">
                <a:solidFill>
                  <a:srgbClr val="000000"/>
                </a:solidFill>
              </a:rPr>
              <a:t>1</a:t>
            </a:r>
            <a:r>
              <a:rPr lang="en-US" sz="1600" dirty="0">
                <a:solidFill>
                  <a:srgbClr val="000000"/>
                </a:solidFill>
              </a:rPr>
              <a:t> ≠ 1 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048000" y="3810000"/>
            <a:ext cx="5486400" cy="2362200"/>
            <a:chOff x="1295400" y="3124200"/>
            <a:chExt cx="6705600" cy="2667000"/>
          </a:xfrm>
        </p:grpSpPr>
        <p:pic>
          <p:nvPicPr>
            <p:cNvPr id="23565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3282969"/>
              <a:ext cx="6705600" cy="2508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6" name="TextBox 15"/>
            <p:cNvSpPr txBox="1">
              <a:spLocks noChangeArrowheads="1"/>
            </p:cNvSpPr>
            <p:nvPr/>
          </p:nvSpPr>
          <p:spPr bwMode="auto">
            <a:xfrm>
              <a:off x="3530600" y="3124200"/>
              <a:ext cx="2235200" cy="5212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C00000"/>
                  </a:solidFill>
                </a:rPr>
                <a:t>Always over-report</a:t>
              </a:r>
            </a:p>
            <a:p>
              <a:pPr algn="ctr"/>
              <a:r>
                <a:rPr lang="en-US" sz="1200">
                  <a:solidFill>
                    <a:srgbClr val="C00000"/>
                  </a:solidFill>
                </a:rPr>
                <a:t>(proportional)</a:t>
              </a:r>
            </a:p>
          </p:txBody>
        </p:sp>
        <p:sp>
          <p:nvSpPr>
            <p:cNvPr id="23567" name="TextBox 16"/>
            <p:cNvSpPr txBox="1">
              <a:spLocks noChangeArrowheads="1"/>
            </p:cNvSpPr>
            <p:nvPr/>
          </p:nvSpPr>
          <p:spPr bwMode="auto">
            <a:xfrm>
              <a:off x="5672667" y="3124200"/>
              <a:ext cx="2328333" cy="5212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C00000"/>
                  </a:solidFill>
                </a:rPr>
                <a:t>Over-report for low EE</a:t>
              </a:r>
            </a:p>
            <a:p>
              <a:pPr algn="ctr"/>
              <a:r>
                <a:rPr lang="en-US" sz="1200">
                  <a:solidFill>
                    <a:srgbClr val="C00000"/>
                  </a:solidFill>
                </a:rPr>
                <a:t>Under-report for high EE</a:t>
              </a:r>
            </a:p>
          </p:txBody>
        </p:sp>
        <p:sp>
          <p:nvSpPr>
            <p:cNvPr id="23568" name="TextBox 17"/>
            <p:cNvSpPr txBox="1">
              <a:spLocks noChangeArrowheads="1"/>
            </p:cNvSpPr>
            <p:nvPr/>
          </p:nvSpPr>
          <p:spPr bwMode="auto">
            <a:xfrm>
              <a:off x="1295400" y="3124200"/>
              <a:ext cx="2421467" cy="5212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C00000"/>
                  </a:solidFill>
                </a:rPr>
                <a:t>Under-report for low EE</a:t>
              </a:r>
            </a:p>
            <a:p>
              <a:pPr algn="ctr"/>
              <a:r>
                <a:rPr lang="en-US" sz="1200">
                  <a:solidFill>
                    <a:srgbClr val="C00000"/>
                  </a:solidFill>
                </a:rPr>
                <a:t>Over-report for high EE</a:t>
              </a:r>
            </a:p>
          </p:txBody>
        </p:sp>
      </p:grpSp>
      <p:grpSp>
        <p:nvGrpSpPr>
          <p:cNvPr id="23560" name="Group 16"/>
          <p:cNvGrpSpPr>
            <a:grpSpLocks/>
          </p:cNvGrpSpPr>
          <p:nvPr/>
        </p:nvGrpSpPr>
        <p:grpSpPr bwMode="auto">
          <a:xfrm>
            <a:off x="5773738" y="2438400"/>
            <a:ext cx="2057400" cy="533400"/>
            <a:chOff x="3429000" y="3276600"/>
            <a:chExt cx="2057400" cy="533400"/>
          </a:xfrm>
        </p:grpSpPr>
        <p:sp>
          <p:nvSpPr>
            <p:cNvPr id="21516" name="TextBox 9"/>
            <p:cNvSpPr txBox="1">
              <a:spLocks noChangeArrowheads="1"/>
            </p:cNvSpPr>
            <p:nvPr/>
          </p:nvSpPr>
          <p:spPr bwMode="auto">
            <a:xfrm>
              <a:off x="3429000" y="34290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intercept</a:t>
              </a:r>
            </a:p>
          </p:txBody>
        </p:sp>
        <p:sp>
          <p:nvSpPr>
            <p:cNvPr id="21517" name="TextBox 10"/>
            <p:cNvSpPr txBox="1">
              <a:spLocks noChangeArrowheads="1"/>
            </p:cNvSpPr>
            <p:nvPr/>
          </p:nvSpPr>
          <p:spPr bwMode="auto">
            <a:xfrm>
              <a:off x="4419600" y="34290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slope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5400000" flipH="1" flipV="1">
              <a:off x="4533106" y="3390106"/>
              <a:ext cx="228600" cy="1588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6287294" y="2551906"/>
            <a:ext cx="228600" cy="1588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brief tour through ideas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How do we frame the modeling problem to address public health questions?</a:t>
            </a:r>
          </a:p>
          <a:p>
            <a:r>
              <a:rPr lang="en-US" sz="2800" smtClean="0"/>
              <a:t>Why is it important to use measurement error models?</a:t>
            </a:r>
          </a:p>
          <a:p>
            <a:r>
              <a:rPr lang="en-US" sz="2800" smtClean="0"/>
              <a:t>How do we think about constructing statistical models that account for errors?</a:t>
            </a:r>
          </a:p>
          <a:p>
            <a:r>
              <a:rPr lang="en-US" sz="2800" smtClean="0"/>
              <a:t>What do these models look like? How do you design a study to use them?</a:t>
            </a:r>
          </a:p>
          <a:p>
            <a:pPr lvl="1"/>
            <a:r>
              <a:rPr lang="en-US" sz="2400" smtClean="0"/>
              <a:t>Unbiased activity measure</a:t>
            </a:r>
          </a:p>
          <a:p>
            <a:pPr lvl="1"/>
            <a:r>
              <a:rPr lang="en-US" sz="2400" smtClean="0"/>
              <a:t>Biased activity measure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89E86-CACC-4778-9240-345AD1B661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individuals are more accurate reporters than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A person may have their own tendency to over- or under-report that is different from the population tendency 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/>
              <a:t>This is expressed as random variation across individuals in the pop. via the term 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baseline="-25000" dirty="0" err="1" smtClean="0">
                <a:solidFill>
                  <a:schemeClr val="tx1"/>
                </a:solidFill>
              </a:rPr>
              <a:t>k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dirty="0" smtClean="0"/>
              <a:t>	</a:t>
            </a:r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BD948-55F0-4E11-986C-F949A9E6BBD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4876800"/>
            <a:ext cx="4343400" cy="708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800" b="1" dirty="0">
                <a:solidFill>
                  <a:srgbClr val="FFFFFF"/>
                </a:solidFill>
              </a:rPr>
              <a:t/>
            </a:r>
            <a:br>
              <a:rPr lang="en-US" sz="800" b="1" dirty="0">
                <a:solidFill>
                  <a:srgbClr val="FFFFFF"/>
                </a:solidFill>
              </a:rPr>
            </a:br>
            <a:r>
              <a:rPr lang="en-US" sz="2400" b="1" dirty="0" err="1">
                <a:solidFill>
                  <a:srgbClr val="FFFFFF"/>
                </a:solidFill>
              </a:rPr>
              <a:t>R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/>
              <a:t>= </a:t>
            </a:r>
            <a:r>
              <a:rPr lang="el-GR" sz="2400" b="1" dirty="0">
                <a:solidFill>
                  <a:srgbClr val="FFFFFF"/>
                </a:solidFill>
              </a:rPr>
              <a:t>β</a:t>
            </a:r>
            <a:r>
              <a:rPr lang="en-US" sz="2400" b="1" baseline="-25000" dirty="0">
                <a:solidFill>
                  <a:srgbClr val="FFFFFF"/>
                </a:solidFill>
              </a:rPr>
              <a:t>0</a:t>
            </a:r>
            <a:r>
              <a:rPr lang="en-US" sz="2400" b="1" dirty="0">
                <a:solidFill>
                  <a:srgbClr val="FFFFFF"/>
                </a:solidFill>
              </a:rPr>
              <a:t> + </a:t>
            </a:r>
            <a:r>
              <a:rPr lang="el-GR" sz="2400" b="1" dirty="0">
                <a:solidFill>
                  <a:srgbClr val="FFFFFF"/>
                </a:solidFill>
              </a:rPr>
              <a:t>β</a:t>
            </a:r>
            <a:r>
              <a:rPr lang="en-US" sz="2400" b="1" baseline="-25000" dirty="0">
                <a:solidFill>
                  <a:srgbClr val="FFFFFF"/>
                </a:solidFill>
              </a:rPr>
              <a:t>1 </a:t>
            </a:r>
            <a:r>
              <a:rPr lang="en-US" sz="2400" b="1" dirty="0">
                <a:solidFill>
                  <a:srgbClr val="FFFFFF"/>
                </a:solidFill>
              </a:rPr>
              <a:t>(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2400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FFFF"/>
                </a:solidFill>
              </a:rPr>
              <a:t>+ </a:t>
            </a:r>
            <a:r>
              <a:rPr lang="en-US" sz="2400" b="1" dirty="0" err="1">
                <a:solidFill>
                  <a:srgbClr val="FFFFFF"/>
                </a:solidFill>
              </a:rPr>
              <a:t>D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baseline="-25000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) </a:t>
            </a:r>
            <a:r>
              <a:rPr lang="en-US" sz="2400" b="1" dirty="0"/>
              <a:t>+ </a:t>
            </a:r>
            <a:r>
              <a:rPr lang="en-US" sz="2400" b="1" dirty="0" err="1">
                <a:solidFill>
                  <a:schemeClr val="tx1"/>
                </a:solidFill>
              </a:rPr>
              <a:t>S</a:t>
            </a:r>
            <a:r>
              <a:rPr lang="en-US" sz="2400" b="1" baseline="-25000" dirty="0" err="1">
                <a:solidFill>
                  <a:schemeClr val="tx1"/>
                </a:solidFill>
              </a:rPr>
              <a:t>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/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8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measurement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Finally, there are generally some additional unexplained deviations in a person’s reported activity on day j relative to their true activity </a:t>
            </a:r>
          </a:p>
          <a:p>
            <a:pPr>
              <a:defRPr/>
            </a:pPr>
            <a:r>
              <a:rPr lang="en-US" dirty="0" smtClean="0"/>
              <a:t>Random measurement error that varies from day to day for a person is expressed via </a:t>
            </a:r>
            <a:r>
              <a:rPr lang="en-US" dirty="0" err="1" smtClean="0">
                <a:solidFill>
                  <a:schemeClr val="tx1"/>
                </a:solidFill>
              </a:rPr>
              <a:t>E</a:t>
            </a:r>
            <a:r>
              <a:rPr lang="en-US" baseline="-25000" dirty="0" err="1" smtClean="0">
                <a:solidFill>
                  <a:schemeClr val="tx1"/>
                </a:solidFill>
              </a:rPr>
              <a:t>kj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dirty="0" smtClean="0"/>
              <a:t>	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spcAft>
                <a:spcPts val="6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AE232-6B45-463E-8BA4-8A97559447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3600" y="4876800"/>
            <a:ext cx="4648200" cy="708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800" b="1" dirty="0">
                <a:solidFill>
                  <a:srgbClr val="FFFFFF"/>
                </a:solidFill>
              </a:rPr>
              <a:t/>
            </a:r>
            <a:br>
              <a:rPr lang="en-US" sz="800" b="1" dirty="0">
                <a:solidFill>
                  <a:srgbClr val="FFFFFF"/>
                </a:solidFill>
              </a:rPr>
            </a:br>
            <a:r>
              <a:rPr lang="en-US" sz="2400" b="1" dirty="0" err="1">
                <a:solidFill>
                  <a:srgbClr val="FFFFFF"/>
                </a:solidFill>
              </a:rPr>
              <a:t>R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/>
              <a:t>= </a:t>
            </a:r>
            <a:r>
              <a:rPr lang="el-GR" sz="2400" b="1" dirty="0">
                <a:solidFill>
                  <a:srgbClr val="FFFFFF"/>
                </a:solidFill>
              </a:rPr>
              <a:t>β</a:t>
            </a:r>
            <a:r>
              <a:rPr lang="en-US" sz="2400" b="1" baseline="-25000" dirty="0">
                <a:solidFill>
                  <a:srgbClr val="FFFFFF"/>
                </a:solidFill>
              </a:rPr>
              <a:t>0</a:t>
            </a:r>
            <a:r>
              <a:rPr lang="en-US" sz="2400" b="1" dirty="0">
                <a:solidFill>
                  <a:srgbClr val="FFFFFF"/>
                </a:solidFill>
              </a:rPr>
              <a:t> + </a:t>
            </a:r>
            <a:r>
              <a:rPr lang="el-GR" sz="2400" b="1" dirty="0">
                <a:solidFill>
                  <a:srgbClr val="FFFFFF"/>
                </a:solidFill>
              </a:rPr>
              <a:t>β</a:t>
            </a:r>
            <a:r>
              <a:rPr lang="en-US" sz="2400" b="1" baseline="-25000" dirty="0">
                <a:solidFill>
                  <a:srgbClr val="FFFFFF"/>
                </a:solidFill>
              </a:rPr>
              <a:t>1 </a:t>
            </a:r>
            <a:r>
              <a:rPr lang="en-US" sz="2400" b="1" dirty="0">
                <a:solidFill>
                  <a:srgbClr val="FFFFFF"/>
                </a:solidFill>
              </a:rPr>
              <a:t>(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2400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FFFF"/>
                </a:solidFill>
              </a:rPr>
              <a:t>+ </a:t>
            </a:r>
            <a:r>
              <a:rPr lang="en-US" sz="2400" b="1" dirty="0" err="1">
                <a:solidFill>
                  <a:srgbClr val="FFFFFF"/>
                </a:solidFill>
              </a:rPr>
              <a:t>D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baseline="-25000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) + </a:t>
            </a:r>
            <a:r>
              <a:rPr lang="en-US" sz="2400" b="1" dirty="0" err="1">
                <a:solidFill>
                  <a:srgbClr val="FFFFFF"/>
                </a:solidFill>
              </a:rPr>
              <a:t>S</a:t>
            </a:r>
            <a:r>
              <a:rPr lang="en-US" sz="2400" b="1" baseline="-25000" dirty="0" err="1">
                <a:solidFill>
                  <a:srgbClr val="FFFFFF"/>
                </a:solidFill>
              </a:rPr>
              <a:t>k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/>
              <a:t>+ </a:t>
            </a:r>
            <a:r>
              <a:rPr lang="en-US" sz="2400" b="1" dirty="0" err="1">
                <a:solidFill>
                  <a:schemeClr val="tx1"/>
                </a:solidFill>
              </a:rPr>
              <a:t>E</a:t>
            </a:r>
            <a:r>
              <a:rPr lang="en-US" sz="2400" b="1" baseline="-25000" dirty="0" err="1">
                <a:solidFill>
                  <a:schemeClr val="tx1"/>
                </a:solidFill>
              </a:rPr>
              <a:t>kj</a:t>
            </a:r>
            <a:r>
              <a:rPr lang="en-US" sz="2400" b="1" baseline="-250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/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8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model assumptions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478DE-A653-44A2-9E10-8B2E12698A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05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  <a:buFont typeface="Arial" charset="0"/>
              <a:buNone/>
            </a:pPr>
            <a:r>
              <a:rPr lang="en-US" sz="2000" smtClean="0">
                <a:solidFill>
                  <a:schemeClr val="tx1"/>
                </a:solidFill>
              </a:rPr>
              <a:t>	</a:t>
            </a:r>
            <a:endParaRPr lang="en-US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4" imgW="11412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1524000"/>
            <a:ext cx="4648200" cy="708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800" b="1" dirty="0">
                <a:solidFill>
                  <a:srgbClr val="FFFFFF"/>
                </a:solidFill>
              </a:rPr>
              <a:t/>
            </a:r>
            <a:br>
              <a:rPr lang="en-US" sz="800" b="1" dirty="0">
                <a:solidFill>
                  <a:srgbClr val="FFFFFF"/>
                </a:solidFill>
              </a:rPr>
            </a:br>
            <a:r>
              <a:rPr lang="en-US" sz="2400" b="1" dirty="0" err="1">
                <a:solidFill>
                  <a:srgbClr val="FFFFFF"/>
                </a:solidFill>
              </a:rPr>
              <a:t>R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/>
              <a:t>= </a:t>
            </a:r>
            <a:r>
              <a:rPr lang="el-GR" sz="2400" b="1" dirty="0">
                <a:solidFill>
                  <a:srgbClr val="FFFFFF"/>
                </a:solidFill>
              </a:rPr>
              <a:t>β</a:t>
            </a:r>
            <a:r>
              <a:rPr lang="en-US" sz="2400" b="1" baseline="-25000" dirty="0">
                <a:solidFill>
                  <a:srgbClr val="FFFFFF"/>
                </a:solidFill>
              </a:rPr>
              <a:t>0</a:t>
            </a:r>
            <a:r>
              <a:rPr lang="en-US" sz="2400" b="1" dirty="0">
                <a:solidFill>
                  <a:srgbClr val="FFFFFF"/>
                </a:solidFill>
              </a:rPr>
              <a:t> + </a:t>
            </a:r>
            <a:r>
              <a:rPr lang="el-GR" sz="2400" b="1" dirty="0">
                <a:solidFill>
                  <a:srgbClr val="FFFFFF"/>
                </a:solidFill>
              </a:rPr>
              <a:t>β</a:t>
            </a:r>
            <a:r>
              <a:rPr lang="en-US" sz="2400" b="1" baseline="-25000" dirty="0">
                <a:solidFill>
                  <a:srgbClr val="FFFFFF"/>
                </a:solidFill>
              </a:rPr>
              <a:t>1 </a:t>
            </a:r>
            <a:r>
              <a:rPr lang="en-US" sz="2400" b="1" dirty="0">
                <a:solidFill>
                  <a:srgbClr val="FFFFFF"/>
                </a:solidFill>
              </a:rPr>
              <a:t>(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2400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FFFF"/>
                </a:solidFill>
              </a:rPr>
              <a:t>+ </a:t>
            </a:r>
            <a:r>
              <a:rPr lang="en-US" sz="2400" b="1" dirty="0" err="1">
                <a:solidFill>
                  <a:srgbClr val="FFFFFF"/>
                </a:solidFill>
              </a:rPr>
              <a:t>D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baseline="-25000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) + </a:t>
            </a:r>
            <a:r>
              <a:rPr lang="en-US" sz="2400" b="1" dirty="0" err="1">
                <a:solidFill>
                  <a:srgbClr val="FFFFFF"/>
                </a:solidFill>
              </a:rPr>
              <a:t>S</a:t>
            </a:r>
            <a:r>
              <a:rPr lang="en-US" sz="2400" b="1" baseline="-25000" dirty="0" err="1">
                <a:solidFill>
                  <a:srgbClr val="FFFFFF"/>
                </a:solidFill>
              </a:rPr>
              <a:t>k</a:t>
            </a:r>
            <a:r>
              <a:rPr lang="en-US" sz="2400" b="1" dirty="0">
                <a:solidFill>
                  <a:srgbClr val="FFFFFF"/>
                </a:solidFill>
              </a:rPr>
              <a:t> + </a:t>
            </a:r>
            <a:r>
              <a:rPr lang="en-US" sz="2400" b="1" dirty="0" err="1">
                <a:solidFill>
                  <a:srgbClr val="FFFFFF"/>
                </a:solidFill>
              </a:rPr>
              <a:t>E</a:t>
            </a:r>
            <a:r>
              <a:rPr lang="en-US" sz="2400" b="1" baseline="-25000" dirty="0" err="1">
                <a:solidFill>
                  <a:srgbClr val="FFFFFF"/>
                </a:solidFill>
              </a:rPr>
              <a:t>kj</a:t>
            </a:r>
            <a:r>
              <a:rPr lang="en-US" sz="2400" b="1" baseline="-25000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/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800" b="1" dirty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5725" y="2438400"/>
          <a:ext cx="8991600" cy="4394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526566"/>
                <a:gridCol w="966040"/>
                <a:gridCol w="1079394"/>
                <a:gridCol w="1219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Mean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Variance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Usual activity for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person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n-US" sz="1800" baseline="-25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</a:t>
                      </a:r>
                      <a:r>
                        <a:rPr lang="en-US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μ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n-US" sz="1800" baseline="30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Among person variance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(variation from person to person)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Deviation of today’s activity from usual act.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on day j  for person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lang="en-US" sz="1800" baseline="-25000" dirty="0" err="1" smtClean="0">
                          <a:solidFill>
                            <a:srgbClr val="FFFFFF"/>
                          </a:solidFill>
                        </a:rPr>
                        <a:t>kj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rgbClr val="FFFFFF"/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Within</a:t>
                      </a:r>
                      <a:r>
                        <a:rPr lang="en-US" baseline="0" dirty="0" smtClean="0"/>
                        <a:t> person variance</a:t>
                      </a:r>
                    </a:p>
                    <a:p>
                      <a:pPr algn="l"/>
                      <a:r>
                        <a:rPr lang="en-US" baseline="0" dirty="0" smtClean="0"/>
                        <a:t>(day to day variation for a person)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Individual</a:t>
                      </a:r>
                      <a:r>
                        <a:rPr lang="en-US" baseline="0" dirty="0" smtClean="0"/>
                        <a:t> deviations in r</a:t>
                      </a:r>
                      <a:r>
                        <a:rPr lang="en-US" dirty="0" smtClean="0"/>
                        <a:t>eporting bias for pers.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err="1" smtClean="0">
                          <a:solidFill>
                            <a:srgbClr val="FFFFFF"/>
                          </a:solidFill>
                        </a:rPr>
                        <a:t>S</a:t>
                      </a:r>
                      <a:r>
                        <a:rPr lang="en-US" sz="1800" baseline="-25000" dirty="0" err="1" smtClean="0">
                          <a:solidFill>
                            <a:srgbClr val="FFFFFF"/>
                          </a:solidFill>
                        </a:rPr>
                        <a:t>k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rgbClr val="FFFFFF"/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S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Person-to-person variance in reporting bias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Measurement error for person k on day 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lang="en-US" sz="1800" baseline="-25000" dirty="0" err="1" smtClean="0">
                          <a:solidFill>
                            <a:srgbClr val="FFFFFF"/>
                          </a:solidFill>
                        </a:rPr>
                        <a:t>kj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dirty="0" smtClean="0">
                          <a:solidFill>
                            <a:srgbClr val="FFFFFF"/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Variation due to random </a:t>
                      </a:r>
                      <a:r>
                        <a:rPr lang="en-US" dirty="0" err="1" smtClean="0"/>
                        <a:t>measuremt</a:t>
                      </a:r>
                      <a:r>
                        <a:rPr lang="en-US" dirty="0" smtClean="0"/>
                        <a:t> &amp; processing</a:t>
                      </a:r>
                      <a:r>
                        <a:rPr lang="en-US" baseline="0" dirty="0" smtClean="0"/>
                        <a:t> 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24 hr recall </a:t>
                      </a:r>
                      <a:br>
                        <a:rPr lang="en-US" dirty="0" smtClean="0"/>
                      </a:br>
                      <a:r>
                        <a:rPr lang="en-US" sz="1800" dirty="0" smtClean="0"/>
                        <a:t>on day j  for person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FFFFFF"/>
                          </a:solidFill>
                        </a:rPr>
                        <a:t>R</a:t>
                      </a:r>
                      <a:r>
                        <a:rPr lang="en-US" sz="1800" baseline="-25000" dirty="0" err="1" smtClean="0">
                          <a:solidFill>
                            <a:srgbClr val="FFFFFF"/>
                          </a:solidFill>
                        </a:rPr>
                        <a:t>kj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800" b="0" dirty="0" smtClean="0">
                          <a:solidFill>
                            <a:srgbClr val="FFFFFF"/>
                          </a:solidFill>
                        </a:rPr>
                        <a:t>β</a:t>
                      </a:r>
                      <a:r>
                        <a:rPr lang="en-US" sz="1800" b="0" baseline="-2500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 + </a:t>
                      </a:r>
                      <a:r>
                        <a:rPr lang="el-GR" sz="1800" b="0" dirty="0" smtClean="0">
                          <a:solidFill>
                            <a:srgbClr val="FFFFFF"/>
                          </a:solidFill>
                        </a:rPr>
                        <a:t>β</a:t>
                      </a:r>
                      <a:r>
                        <a:rPr lang="en-US" sz="1800" b="0" baseline="-25000" dirty="0" smtClean="0">
                          <a:solidFill>
                            <a:srgbClr val="FFFFFF"/>
                          </a:solidFill>
                        </a:rPr>
                        <a:t>1 </a:t>
                      </a:r>
                      <a:r>
                        <a:rPr lang="el-GR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μ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(</a:t>
                      </a:r>
                      <a:r>
                        <a:rPr lang="el-GR" sz="1600" b="0" dirty="0" smtClean="0">
                          <a:solidFill>
                            <a:srgbClr val="FFFFFF"/>
                          </a:solidFill>
                        </a:rPr>
                        <a:t>β</a:t>
                      </a:r>
                      <a:r>
                        <a:rPr lang="en-US" sz="1600" b="0" baseline="-25000" dirty="0" smtClean="0">
                          <a:solidFill>
                            <a:srgbClr val="FFFFFF"/>
                          </a:solidFill>
                        </a:rPr>
                        <a:t>1 </a:t>
                      </a:r>
                      <a:r>
                        <a:rPr lang="en-US" sz="1800" b="0" baseline="30000" dirty="0" smtClean="0">
                          <a:solidFill>
                            <a:srgbClr val="FFFFFF"/>
                          </a:solidFill>
                        </a:rPr>
                        <a:t>2 </a:t>
                      </a:r>
                      <a:r>
                        <a:rPr lang="el-GR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n-US" sz="1800" baseline="30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) + (</a:t>
                      </a:r>
                      <a:r>
                        <a:rPr lang="el-GR" sz="1800" b="0" dirty="0" smtClean="0">
                          <a:solidFill>
                            <a:srgbClr val="FFFFFF"/>
                          </a:solidFill>
                        </a:rPr>
                        <a:t>β</a:t>
                      </a:r>
                      <a:r>
                        <a:rPr lang="en-US" sz="1800" b="0" baseline="-25000" dirty="0" smtClean="0">
                          <a:solidFill>
                            <a:srgbClr val="FFFFFF"/>
                          </a:solidFill>
                        </a:rPr>
                        <a:t>1 </a:t>
                      </a:r>
                      <a:r>
                        <a:rPr lang="en-US" sz="2000" b="0" baseline="30000" dirty="0" smtClean="0">
                          <a:solidFill>
                            <a:srgbClr val="FFFFFF"/>
                          </a:solidFill>
                        </a:rPr>
                        <a:t>2 </a:t>
                      </a:r>
                      <a:r>
                        <a:rPr lang="el-GR" sz="1800" dirty="0" smtClean="0">
                          <a:solidFill>
                            <a:srgbClr val="FFFFFF"/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2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) + </a:t>
                      </a:r>
                      <a:r>
                        <a:rPr lang="el-GR" sz="1800" dirty="0" smtClean="0">
                          <a:solidFill>
                            <a:srgbClr val="FFFFFF"/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S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2 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+  </a:t>
                      </a:r>
                      <a:r>
                        <a:rPr lang="el-GR" sz="1800" dirty="0" smtClean="0">
                          <a:solidFill>
                            <a:srgbClr val="FFFFFF"/>
                          </a:solidFill>
                        </a:rPr>
                        <a:t>σ</a:t>
                      </a:r>
                      <a:r>
                        <a:rPr lang="en-US" sz="1800" baseline="-25000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lang="en-US" sz="1800" baseline="30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Recall</a:t>
                      </a:r>
                      <a:r>
                        <a:rPr lang="en-US" baseline="0" dirty="0" smtClean="0"/>
                        <a:t> data biased and include all types of variances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this model tell us?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The mean of the recall data may not be equal to the mean of the usual activity metric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Random variation in the recall data contains more than person-to-person variation in usual activity levels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667000"/>
            <a:ext cx="4343400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6"/>
                </a:solidFill>
              </a:rPr>
              <a:t>Without adjustment, mean of recall data may over or under estimate usual activity mean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5410200"/>
            <a:ext cx="4343400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algn="ctr">
              <a:defRPr/>
            </a:pPr>
            <a:r>
              <a:rPr lang="en-US" sz="2400" b="1" dirty="0">
                <a:solidFill>
                  <a:schemeClr val="accent6"/>
                </a:solidFill>
              </a:rPr>
              <a:t>Without adjustment, variance of the recall data overstates true variation in usual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AA078-2AFB-4B16-8A9F-971BEE03687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considerations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smtClean="0"/>
              <a:t>To estimate person-to-person usual activity variance, need </a:t>
            </a:r>
            <a:r>
              <a:rPr lang="en-US" sz="2800" smtClean="0">
                <a:solidFill>
                  <a:schemeClr val="tx1"/>
                </a:solidFill>
              </a:rPr>
              <a:t>replicate observations on at least subset of sampled individuals</a:t>
            </a:r>
          </a:p>
          <a:p>
            <a:r>
              <a:rPr lang="en-US" sz="2800" smtClean="0"/>
              <a:t>To estimate systematic bias in self-reports, </a:t>
            </a:r>
            <a:r>
              <a:rPr lang="en-US" sz="2800" smtClean="0">
                <a:solidFill>
                  <a:schemeClr val="tx1"/>
                </a:solidFill>
              </a:rPr>
              <a:t>need a second unbiased measurement (M) </a:t>
            </a:r>
            <a:r>
              <a:rPr lang="en-US" sz="2800" smtClean="0"/>
              <a:t>(e.g., multisensor monitor) as a benchmark</a:t>
            </a:r>
          </a:p>
          <a:p>
            <a:r>
              <a:rPr lang="en-US" sz="2800" smtClean="0"/>
              <a:t>Measurement error models for monitor M &amp; recall R</a:t>
            </a:r>
          </a:p>
          <a:p>
            <a:pPr lvl="1">
              <a:spcBef>
                <a:spcPts val="1200"/>
              </a:spcBef>
              <a:buFont typeface="Arial" charset="0"/>
              <a:buNone/>
            </a:pPr>
            <a:r>
              <a:rPr lang="en-US" sz="2400" smtClean="0"/>
              <a:t>	</a:t>
            </a:r>
            <a:r>
              <a:rPr lang="en-US" sz="2000" smtClean="0"/>
              <a:t>	</a:t>
            </a:r>
          </a:p>
          <a:p>
            <a:pPr lvl="1">
              <a:buFont typeface="Arial" charset="0"/>
              <a:buNone/>
            </a:pPr>
            <a:r>
              <a:rPr lang="en-US" sz="2000" smtClean="0"/>
              <a:t>	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E43B9-D096-4C5C-BB3E-B14041FE586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5046663"/>
            <a:ext cx="3352800" cy="744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900" b="1" dirty="0"/>
          </a:p>
          <a:p>
            <a:pPr algn="ctr">
              <a:defRPr/>
            </a:pPr>
            <a:r>
              <a:rPr lang="en-US" sz="2000" b="1" dirty="0" err="1"/>
              <a:t>M</a:t>
            </a:r>
            <a:r>
              <a:rPr lang="en-US" sz="2000" b="1" baseline="-25000" dirty="0" err="1"/>
              <a:t>kj</a:t>
            </a:r>
            <a:r>
              <a:rPr lang="en-US" sz="2000" b="1" dirty="0"/>
              <a:t>  =  (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2000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en-US" sz="2000" b="1" dirty="0"/>
              <a:t> + </a:t>
            </a:r>
            <a:r>
              <a:rPr lang="en-US" sz="2000" b="1" dirty="0" err="1"/>
              <a:t>D</a:t>
            </a:r>
            <a:r>
              <a:rPr lang="en-US" sz="2000" b="1" baseline="-25000" dirty="0" err="1"/>
              <a:t>kj</a:t>
            </a:r>
            <a:r>
              <a:rPr lang="en-US" sz="2000" b="1" baseline="-25000" dirty="0"/>
              <a:t> </a:t>
            </a:r>
            <a:r>
              <a:rPr lang="en-US" sz="2000" b="1" dirty="0"/>
              <a:t>)  + 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kj</a:t>
            </a:r>
            <a:endParaRPr lang="en-US" sz="2000" b="1" baseline="-25000" dirty="0"/>
          </a:p>
          <a:p>
            <a:pPr algn="ctr">
              <a:defRPr/>
            </a:pPr>
            <a:endParaRPr lang="en-US" sz="2000" b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6089650"/>
            <a:ext cx="4648200" cy="61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700" b="1" dirty="0">
                <a:solidFill>
                  <a:srgbClr val="FFFFFF"/>
                </a:solidFill>
              </a:rPr>
              <a:t/>
            </a:r>
            <a:br>
              <a:rPr lang="en-US" sz="700" b="1" dirty="0">
                <a:solidFill>
                  <a:srgbClr val="FFFFFF"/>
                </a:solidFill>
              </a:rPr>
            </a:br>
            <a:r>
              <a:rPr lang="en-US" sz="2000" b="1" dirty="0" err="1">
                <a:solidFill>
                  <a:srgbClr val="FFFFFF"/>
                </a:solidFill>
              </a:rPr>
              <a:t>R</a:t>
            </a:r>
            <a:r>
              <a:rPr lang="en-US" sz="2000" b="1" baseline="-25000" dirty="0" err="1">
                <a:solidFill>
                  <a:srgbClr val="FFFFFF"/>
                </a:solidFill>
              </a:rPr>
              <a:t>kj</a:t>
            </a:r>
            <a:r>
              <a:rPr lang="en-US" sz="2000" b="1" dirty="0">
                <a:solidFill>
                  <a:srgbClr val="FFFFFF"/>
                </a:solidFill>
              </a:rPr>
              <a:t> </a:t>
            </a:r>
            <a:r>
              <a:rPr lang="en-US" sz="2000" b="1" dirty="0"/>
              <a:t>= </a:t>
            </a:r>
            <a:r>
              <a:rPr lang="el-GR" sz="2000" b="1" dirty="0">
                <a:solidFill>
                  <a:srgbClr val="FFFFFF"/>
                </a:solidFill>
              </a:rPr>
              <a:t>β</a:t>
            </a:r>
            <a:r>
              <a:rPr lang="en-US" sz="2000" b="1" baseline="-25000" dirty="0">
                <a:solidFill>
                  <a:srgbClr val="FFFFFF"/>
                </a:solidFill>
              </a:rPr>
              <a:t>0</a:t>
            </a:r>
            <a:r>
              <a:rPr lang="en-US" sz="2000" b="1" dirty="0">
                <a:solidFill>
                  <a:srgbClr val="FFFFFF"/>
                </a:solidFill>
              </a:rPr>
              <a:t> + </a:t>
            </a:r>
            <a:r>
              <a:rPr lang="el-GR" sz="2000" b="1" dirty="0">
                <a:solidFill>
                  <a:srgbClr val="FFFFFF"/>
                </a:solidFill>
              </a:rPr>
              <a:t>β</a:t>
            </a:r>
            <a:r>
              <a:rPr lang="en-US" sz="2000" b="1" baseline="-25000" dirty="0">
                <a:solidFill>
                  <a:srgbClr val="FFFFFF"/>
                </a:solidFill>
              </a:rPr>
              <a:t>1 </a:t>
            </a:r>
            <a:r>
              <a:rPr lang="en-US" sz="2000" b="1" dirty="0">
                <a:solidFill>
                  <a:srgbClr val="FFFFFF"/>
                </a:solidFill>
              </a:rPr>
              <a:t>(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2000" b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FFFF"/>
                </a:solidFill>
              </a:rPr>
              <a:t>+ </a:t>
            </a:r>
            <a:r>
              <a:rPr lang="en-US" sz="2000" b="1" dirty="0" err="1">
                <a:solidFill>
                  <a:srgbClr val="FFFFFF"/>
                </a:solidFill>
              </a:rPr>
              <a:t>D</a:t>
            </a:r>
            <a:r>
              <a:rPr lang="en-US" sz="2000" b="1" baseline="-25000" dirty="0" err="1">
                <a:solidFill>
                  <a:srgbClr val="FFFFFF"/>
                </a:solidFill>
              </a:rPr>
              <a:t>kj</a:t>
            </a:r>
            <a:r>
              <a:rPr lang="en-US" sz="2000" b="1" baseline="-25000" dirty="0">
                <a:solidFill>
                  <a:srgbClr val="FFFFFF"/>
                </a:solidFill>
              </a:rPr>
              <a:t> </a:t>
            </a:r>
            <a:r>
              <a:rPr lang="en-US" sz="2000" b="1" dirty="0">
                <a:solidFill>
                  <a:srgbClr val="FFFFFF"/>
                </a:solidFill>
              </a:rPr>
              <a:t>) + </a:t>
            </a:r>
            <a:r>
              <a:rPr lang="en-US" sz="2000" b="1" dirty="0" err="1">
                <a:solidFill>
                  <a:srgbClr val="FFFFFF"/>
                </a:solidFill>
              </a:rPr>
              <a:t>S</a:t>
            </a:r>
            <a:r>
              <a:rPr lang="en-US" sz="2000" b="1" baseline="-25000" dirty="0" err="1">
                <a:solidFill>
                  <a:srgbClr val="FFFFFF"/>
                </a:solidFill>
              </a:rPr>
              <a:t>k</a:t>
            </a:r>
            <a:r>
              <a:rPr lang="en-US" sz="2000" b="1" dirty="0">
                <a:solidFill>
                  <a:srgbClr val="FFFFFF"/>
                </a:solidFill>
              </a:rPr>
              <a:t> + </a:t>
            </a:r>
            <a:r>
              <a:rPr lang="en-US" sz="2000" b="1" dirty="0" err="1">
                <a:solidFill>
                  <a:srgbClr val="FFFFFF"/>
                </a:solidFill>
              </a:rPr>
              <a:t>E</a:t>
            </a:r>
            <a:r>
              <a:rPr lang="en-US" sz="2000" b="1" baseline="-25000" dirty="0" err="1">
                <a:solidFill>
                  <a:srgbClr val="FFFFFF"/>
                </a:solidFill>
              </a:rPr>
              <a:t>kj</a:t>
            </a:r>
            <a:r>
              <a:rPr lang="en-US" sz="2000" b="1" baseline="-25000" dirty="0">
                <a:solidFill>
                  <a:srgbClr val="FFFFFF"/>
                </a:solidFill>
              </a:rPr>
              <a:t> </a:t>
            </a:r>
            <a:r>
              <a:rPr lang="en-US" sz="2000" b="1" dirty="0">
                <a:solidFill>
                  <a:srgbClr val="FFFFFF"/>
                </a:solidFill>
              </a:rPr>
              <a:t/>
            </a: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7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Estimated total energy expenditure distributions </a:t>
            </a:r>
            <a:r>
              <a:rPr lang="en-US" sz="2400" smtClean="0"/>
              <a:t>(Early PAMS data)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4800600" cy="4525963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24 hr recall</a:t>
            </a:r>
          </a:p>
          <a:p>
            <a:pPr lvl="1"/>
            <a:r>
              <a:rPr lang="en-US" sz="2400" smtClean="0"/>
              <a:t>Over-reporting bias</a:t>
            </a:r>
          </a:p>
          <a:p>
            <a:pPr lvl="1"/>
            <a:r>
              <a:rPr lang="en-US" sz="2400" smtClean="0"/>
              <a:t>Over-dispersion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24 hr multi-sensor monitor </a:t>
            </a:r>
          </a:p>
          <a:p>
            <a:pPr lvl="1"/>
            <a:r>
              <a:rPr lang="en-US" sz="2400" smtClean="0"/>
              <a:t>Benchmark to adjust for over-reporting</a:t>
            </a:r>
          </a:p>
          <a:p>
            <a:pPr lvl="1"/>
            <a:r>
              <a:rPr lang="en-US" sz="2400" smtClean="0"/>
              <a:t>Still has extra variation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Usual activity</a:t>
            </a:r>
          </a:p>
          <a:p>
            <a:pPr lvl="1"/>
            <a:r>
              <a:rPr lang="en-US" sz="2400" smtClean="0"/>
              <a:t>Unbiased estimate of mean</a:t>
            </a:r>
          </a:p>
          <a:p>
            <a:pPr lvl="1"/>
            <a:r>
              <a:rPr lang="en-US" sz="2400" smtClean="0"/>
              <a:t>Proper spread of distribution</a:t>
            </a:r>
          </a:p>
        </p:txBody>
      </p:sp>
      <p:pic>
        <p:nvPicPr>
          <p:cNvPr id="27652" name="Picture 1"/>
          <p:cNvPicPr>
            <a:picLocks noChangeAspect="1" noChangeArrowheads="1"/>
          </p:cNvPicPr>
          <p:nvPr/>
        </p:nvPicPr>
        <p:blipFill>
          <a:blip r:embed="rId2" cstate="print"/>
          <a:srcRect l="10345"/>
          <a:stretch>
            <a:fillRect/>
          </a:stretch>
        </p:blipFill>
        <p:spPr bwMode="auto">
          <a:xfrm>
            <a:off x="4953000" y="1524000"/>
            <a:ext cx="39624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6172200" y="5514975"/>
            <a:ext cx="121920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kcal / 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7C296-CE36-40CF-B936-6CCED976BD4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Back to the relationship between health outcomes and activity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With this model, we can estimate attenuation factor associated with recall data for adjusting correlation</a:t>
            </a:r>
            <a:endParaRPr lang="en-US" sz="2400" smtClean="0"/>
          </a:p>
          <a:p>
            <a:r>
              <a:rPr lang="en-US" sz="2800" smtClean="0"/>
              <a:t>We can also generate predicted usual activity values for individuals to use in regressions </a:t>
            </a:r>
            <a:br>
              <a:rPr lang="en-US" sz="2800" smtClean="0"/>
            </a:br>
            <a:r>
              <a:rPr lang="en-US" sz="2800" smtClean="0"/>
              <a:t>(these are </a:t>
            </a:r>
            <a:r>
              <a:rPr lang="en-US" sz="2800" u="sng" smtClean="0"/>
              <a:t>poor</a:t>
            </a:r>
            <a:r>
              <a:rPr lang="en-US" sz="2800" smtClean="0"/>
              <a:t> estimates of</a:t>
            </a:r>
            <a:br>
              <a:rPr lang="en-US" sz="2800" smtClean="0"/>
            </a:br>
            <a:r>
              <a:rPr lang="en-US" sz="2800" smtClean="0"/>
              <a:t>individual usual activity, but</a:t>
            </a:r>
            <a:br>
              <a:rPr lang="en-US" sz="2800" smtClean="0"/>
            </a:br>
            <a:r>
              <a:rPr lang="en-US" sz="2800" smtClean="0"/>
              <a:t>have appropriate mean and</a:t>
            </a:r>
            <a:br>
              <a:rPr lang="en-US" sz="2800" smtClean="0"/>
            </a:br>
            <a:r>
              <a:rPr lang="en-US" sz="2800" smtClean="0"/>
              <a:t>variance at population level)</a:t>
            </a:r>
          </a:p>
        </p:txBody>
      </p:sp>
      <p:grpSp>
        <p:nvGrpSpPr>
          <p:cNvPr id="28676" name="Group 19"/>
          <p:cNvGrpSpPr>
            <a:grpSpLocks/>
          </p:cNvGrpSpPr>
          <p:nvPr/>
        </p:nvGrpSpPr>
        <p:grpSpPr bwMode="auto">
          <a:xfrm>
            <a:off x="5257800" y="3581400"/>
            <a:ext cx="3810000" cy="3200400"/>
            <a:chOff x="5105400" y="3505200"/>
            <a:chExt cx="3810000" cy="3200400"/>
          </a:xfrm>
        </p:grpSpPr>
        <p:grpSp>
          <p:nvGrpSpPr>
            <p:cNvPr id="28678" name="Group 18"/>
            <p:cNvGrpSpPr>
              <a:grpSpLocks/>
            </p:cNvGrpSpPr>
            <p:nvPr/>
          </p:nvGrpSpPr>
          <p:grpSpPr bwMode="auto">
            <a:xfrm>
              <a:off x="5105400" y="3505200"/>
              <a:ext cx="3810000" cy="3200400"/>
              <a:chOff x="5105400" y="3505200"/>
              <a:chExt cx="3810000" cy="32004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5105400" y="3505200"/>
                <a:ext cx="3810000" cy="3200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" name="TextBox 12"/>
              <p:cNvSpPr txBox="1">
                <a:spLocks noChangeArrowheads="1"/>
              </p:cNvSpPr>
              <p:nvPr/>
            </p:nvSpPr>
            <p:spPr bwMode="auto">
              <a:xfrm>
                <a:off x="6076950" y="6353175"/>
                <a:ext cx="1922463" cy="2762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tx1">
                        <a:lumMod val="10000"/>
                      </a:schemeClr>
                    </a:solidFill>
                  </a:rPr>
                  <a:t>Activity per unit time</a:t>
                </a:r>
              </a:p>
            </p:txBody>
          </p:sp>
          <p:sp>
            <p:nvSpPr>
              <p:cNvPr id="27" name="TextBox 13"/>
              <p:cNvSpPr txBox="1">
                <a:spLocks noChangeArrowheads="1"/>
              </p:cNvSpPr>
              <p:nvPr/>
            </p:nvSpPr>
            <p:spPr bwMode="auto">
              <a:xfrm rot="16200000">
                <a:off x="4138613" y="4700587"/>
                <a:ext cx="2362200" cy="2762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200" b="1" dirty="0">
                    <a:solidFill>
                      <a:schemeClr val="tx1">
                        <a:lumMod val="10000"/>
                      </a:schemeClr>
                    </a:solidFill>
                  </a:rPr>
                  <a:t>Health outcome (heart rate)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5867400" y="4191000"/>
                <a:ext cx="2286000" cy="1905000"/>
              </a:xfrm>
              <a:prstGeom prst="line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9" name="TextBox 12"/>
              <p:cNvSpPr txBox="1">
                <a:spLocks noChangeArrowheads="1"/>
              </p:cNvSpPr>
              <p:nvPr/>
            </p:nvSpPr>
            <p:spPr bwMode="auto">
              <a:xfrm rot="-2400000">
                <a:off x="6996113" y="4292600"/>
                <a:ext cx="12954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3">
                        <a:lumMod val="50000"/>
                      </a:schemeClr>
                    </a:solidFill>
                  </a:rPr>
                  <a:t>Usual activity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V="1">
                <a:off x="5867400" y="5029200"/>
                <a:ext cx="2438400" cy="68580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31" name="TextBox 12"/>
              <p:cNvSpPr txBox="1">
                <a:spLocks noChangeArrowheads="1"/>
              </p:cNvSpPr>
              <p:nvPr/>
            </p:nvSpPr>
            <p:spPr bwMode="auto">
              <a:xfrm rot="20700000">
                <a:off x="7486650" y="5119688"/>
                <a:ext cx="9906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3">
                        <a:lumMod val="50000"/>
                      </a:schemeClr>
                    </a:solidFill>
                  </a:rPr>
                  <a:t>24hr recall</a:t>
                </a: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rot="5400000">
              <a:off x="4419600" y="4953000"/>
              <a:ext cx="25908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5715000" y="6248400"/>
              <a:ext cx="25908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14948-0334-4562-9DCE-F99FDACED64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mtClean="0"/>
              <a:t>A few examples of measurement models and study designs to adjust self-reports for errors</a:t>
            </a:r>
          </a:p>
          <a:p>
            <a:pPr lvl="1"/>
            <a:r>
              <a:rPr lang="en-US" smtClean="0"/>
              <a:t>Use understanding of the errors to build the model</a:t>
            </a:r>
          </a:p>
          <a:p>
            <a:pPr lvl="1"/>
            <a:r>
              <a:rPr lang="en-US" smtClean="0"/>
              <a:t>Develop study design to support model estimation</a:t>
            </a:r>
          </a:p>
          <a:p>
            <a:r>
              <a:rPr lang="en-US" smtClean="0"/>
              <a:t>With model, can obtain estimates that reflect properties of usual activity in the population</a:t>
            </a:r>
          </a:p>
          <a:p>
            <a:pPr lvl="1"/>
            <a:r>
              <a:rPr lang="en-US" smtClean="0"/>
              <a:t>Usual activity distribution:  appropriate mean and variance (bias removed)</a:t>
            </a:r>
          </a:p>
          <a:p>
            <a:pPr lvl="1"/>
            <a:r>
              <a:rPr lang="en-US" smtClean="0"/>
              <a:t>Regression:  obtain unbiased estimates of relationship between activity and health outcome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785D4-1970-4BF4-B470-2C1343846C5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>
          <a:xfrm>
            <a:off x="1781175" y="109538"/>
            <a:ext cx="7362825" cy="1143000"/>
          </a:xfrm>
        </p:spPr>
        <p:txBody>
          <a:bodyPr/>
          <a:lstStyle/>
          <a:p>
            <a:r>
              <a:rPr lang="en-US" smtClean="0"/>
              <a:t>What is the relevant concept?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health outcomes are related to the long-term behavior of individuals, not what an individual did yesterday or last week</a:t>
            </a:r>
          </a:p>
          <a:p>
            <a:r>
              <a:rPr lang="en-US" smtClean="0"/>
              <a:t>Long-term behavior is characterized by the </a:t>
            </a:r>
            <a:r>
              <a:rPr lang="en-US" smtClean="0">
                <a:solidFill>
                  <a:schemeClr val="tx1"/>
                </a:solidFill>
              </a:rPr>
              <a:t>usual activity</a:t>
            </a:r>
            <a:r>
              <a:rPr lang="en-US" smtClean="0"/>
              <a:t> for an individual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4635500"/>
            <a:ext cx="6324600" cy="1384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FFFF"/>
                </a:solidFill>
              </a:rPr>
              <a:t>Usual Activity</a:t>
            </a:r>
          </a:p>
          <a:p>
            <a:pPr algn="ctr">
              <a:defRPr/>
            </a:pPr>
            <a:r>
              <a:rPr lang="en-US" sz="2800" dirty="0"/>
              <a:t>An individual’s activity per unit time averaged over a long period of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2C941-3229-464F-94BE-E5D033C075E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Inference about whom?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mtClean="0"/>
              <a:t>Although usual activity is an individual-level metric, our focus is on public health questions</a:t>
            </a:r>
          </a:p>
          <a:p>
            <a:r>
              <a:rPr lang="en-US" smtClean="0"/>
              <a:t>To address these questions, we need to characterize usual activity patterns for a group or </a:t>
            </a:r>
            <a:r>
              <a:rPr lang="en-US" b="1" smtClean="0">
                <a:solidFill>
                  <a:schemeClr val="tx1"/>
                </a:solidFill>
              </a:rPr>
              <a:t>population of individuals</a:t>
            </a:r>
          </a:p>
          <a:p>
            <a:pPr lvl="1"/>
            <a:r>
              <a:rPr lang="en-US" smtClean="0"/>
              <a:t>Requires individual measurements on a (probability) sample of individuals from the pop.</a:t>
            </a:r>
          </a:p>
          <a:p>
            <a:r>
              <a:rPr lang="en-US" smtClean="0"/>
              <a:t>From this, we can estimate pop. characteristics</a:t>
            </a:r>
          </a:p>
          <a:p>
            <a:pPr lvl="1"/>
            <a:r>
              <a:rPr lang="en-US" smtClean="0"/>
              <a:t>% of population with inadequate activity</a:t>
            </a:r>
          </a:p>
          <a:p>
            <a:pPr lvl="1"/>
            <a:r>
              <a:rPr lang="en-US" smtClean="0"/>
              <a:t>Relation between health outcome &amp; usual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9929D-F4CA-489D-A487-ACDCDF83A4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approach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self-report activity data on a sample of individuals to make inferences about usual activity in the population</a:t>
            </a:r>
          </a:p>
          <a:p>
            <a:r>
              <a:rPr lang="en-US" smtClean="0"/>
              <a:t>Because self-report activity data measure usual activity with error, we’ll need measurement error models to obtain inferences about usual activity in the population that are adjusted for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F8802-F27B-467A-9388-B8774EA06A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What if we don’t adjust for error in self-report activity?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r>
              <a:rPr lang="en-US" smtClean="0"/>
              <a:t>Biased estimates of correlation and regression coefficients</a:t>
            </a:r>
          </a:p>
          <a:p>
            <a:r>
              <a:rPr lang="en-US" smtClean="0"/>
              <a:t>For correlation or a regression that uses self-reported activity as the only covariate, slope is attenuated</a:t>
            </a:r>
          </a:p>
          <a:p>
            <a:r>
              <a:rPr lang="en-US" smtClean="0"/>
              <a:t>Bias not predictable in regression with more covariates than self-reported activity</a:t>
            </a:r>
          </a:p>
        </p:txBody>
      </p:sp>
      <p:grpSp>
        <p:nvGrpSpPr>
          <p:cNvPr id="10244" name="Group 19"/>
          <p:cNvGrpSpPr>
            <a:grpSpLocks/>
          </p:cNvGrpSpPr>
          <p:nvPr/>
        </p:nvGrpSpPr>
        <p:grpSpPr bwMode="auto">
          <a:xfrm>
            <a:off x="5105400" y="1828800"/>
            <a:ext cx="3810000" cy="3200400"/>
            <a:chOff x="5105400" y="3505200"/>
            <a:chExt cx="3810000" cy="3200400"/>
          </a:xfrm>
        </p:grpSpPr>
        <p:grpSp>
          <p:nvGrpSpPr>
            <p:cNvPr id="10246" name="Group 18"/>
            <p:cNvGrpSpPr>
              <a:grpSpLocks/>
            </p:cNvGrpSpPr>
            <p:nvPr/>
          </p:nvGrpSpPr>
          <p:grpSpPr bwMode="auto">
            <a:xfrm>
              <a:off x="5105400" y="3505200"/>
              <a:ext cx="3810000" cy="3200400"/>
              <a:chOff x="5105400" y="3505200"/>
              <a:chExt cx="3810000" cy="3200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5105400" y="3505200"/>
                <a:ext cx="3810000" cy="3200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231" name="TextBox 12"/>
              <p:cNvSpPr txBox="1">
                <a:spLocks noChangeArrowheads="1"/>
              </p:cNvSpPr>
              <p:nvPr/>
            </p:nvSpPr>
            <p:spPr bwMode="auto">
              <a:xfrm>
                <a:off x="6076950" y="6353175"/>
                <a:ext cx="1922463" cy="2762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tx1">
                        <a:lumMod val="10000"/>
                      </a:schemeClr>
                    </a:solidFill>
                  </a:rPr>
                  <a:t>Activity per unit time</a:t>
                </a:r>
              </a:p>
            </p:txBody>
          </p:sp>
          <p:sp>
            <p:nvSpPr>
              <p:cNvPr id="9232" name="TextBox 13"/>
              <p:cNvSpPr txBox="1">
                <a:spLocks noChangeArrowheads="1"/>
              </p:cNvSpPr>
              <p:nvPr/>
            </p:nvSpPr>
            <p:spPr bwMode="auto">
              <a:xfrm rot="16200000">
                <a:off x="4243388" y="4700587"/>
                <a:ext cx="2362200" cy="2762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tx1">
                        <a:lumMod val="10000"/>
                      </a:schemeClr>
                    </a:solidFill>
                  </a:rPr>
                  <a:t>Health outcome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5867400" y="4191000"/>
                <a:ext cx="2286000" cy="1905000"/>
              </a:xfrm>
              <a:prstGeom prst="line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9234" name="TextBox 12"/>
              <p:cNvSpPr txBox="1">
                <a:spLocks noChangeArrowheads="1"/>
              </p:cNvSpPr>
              <p:nvPr/>
            </p:nvSpPr>
            <p:spPr bwMode="auto">
              <a:xfrm rot="19200000">
                <a:off x="6551613" y="4295775"/>
                <a:ext cx="2174875" cy="277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3">
                        <a:lumMod val="50000"/>
                      </a:schemeClr>
                    </a:solidFill>
                  </a:rPr>
                  <a:t>Usual activity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V="1">
                <a:off x="5943600" y="5029200"/>
                <a:ext cx="2438400" cy="68580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8206" name="TextBox 12"/>
              <p:cNvSpPr txBox="1">
                <a:spLocks noChangeArrowheads="1"/>
              </p:cNvSpPr>
              <p:nvPr/>
            </p:nvSpPr>
            <p:spPr bwMode="auto">
              <a:xfrm rot="20700000">
                <a:off x="7424738" y="5130800"/>
                <a:ext cx="1201737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3">
                        <a:lumMod val="50000"/>
                      </a:schemeClr>
                    </a:solidFill>
                  </a:rPr>
                  <a:t>24hr recall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rot="5400000">
              <a:off x="4419600" y="4953000"/>
              <a:ext cx="25908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5715000" y="6248400"/>
              <a:ext cx="25908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70AA4-8BEC-4538-B795-75BF2EDF48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What if we don’t adjust for error in self-report activity?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724400" cy="4525963"/>
          </a:xfrm>
        </p:spPr>
        <p:txBody>
          <a:bodyPr/>
          <a:lstStyle/>
          <a:p>
            <a:r>
              <a:rPr lang="en-US" smtClean="0"/>
              <a:t>Want to estimate </a:t>
            </a:r>
            <a:br>
              <a:rPr lang="en-US" smtClean="0"/>
            </a:br>
            <a:r>
              <a:rPr lang="en-US" smtClean="0">
                <a:solidFill>
                  <a:schemeClr val="tx1"/>
                </a:solidFill>
              </a:rPr>
              <a:t>average activity levels in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the population?</a:t>
            </a:r>
            <a:endParaRPr lang="en-US" smtClean="0"/>
          </a:p>
          <a:p>
            <a:pPr lvl="1"/>
            <a:r>
              <a:rPr lang="en-US" smtClean="0"/>
              <a:t>If self-reported data are biased, estimated mean </a:t>
            </a:r>
            <a:br>
              <a:rPr lang="en-US" smtClean="0"/>
            </a:br>
            <a:r>
              <a:rPr lang="en-US" smtClean="0"/>
              <a:t>usual activity is biased</a:t>
            </a:r>
          </a:p>
          <a:p>
            <a:r>
              <a:rPr lang="en-US" smtClean="0"/>
              <a:t>Want to estimate the </a:t>
            </a:r>
            <a:r>
              <a:rPr lang="en-US" smtClean="0">
                <a:solidFill>
                  <a:schemeClr val="tx1"/>
                </a:solidFill>
              </a:rPr>
              <a:t>percent of population with poor activity levels?</a:t>
            </a:r>
          </a:p>
          <a:p>
            <a:pPr lvl="1"/>
            <a:r>
              <a:rPr lang="en-US" smtClean="0"/>
              <a:t>Extra variation in self-reported data cause the spread of distribution to be too wide, percentages are biased</a:t>
            </a:r>
            <a:endParaRPr lang="en-US" sz="2800" smtClean="0"/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/>
          <a:srcRect t="12521"/>
          <a:stretch>
            <a:fillRect/>
          </a:stretch>
        </p:blipFill>
        <p:spPr bwMode="auto">
          <a:xfrm>
            <a:off x="5065713" y="1752600"/>
            <a:ext cx="392588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12"/>
          <p:cNvSpPr txBox="1">
            <a:spLocks noChangeArrowheads="1"/>
          </p:cNvSpPr>
          <p:nvPr/>
        </p:nvSpPr>
        <p:spPr bwMode="auto">
          <a:xfrm>
            <a:off x="6858000" y="2438400"/>
            <a:ext cx="1752600" cy="646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solidFill>
                <a:schemeClr val="bg1"/>
              </a:solidFill>
            </a:endParaRPr>
          </a:p>
          <a:p>
            <a:endParaRPr lang="en-US" sz="1200">
              <a:solidFill>
                <a:schemeClr val="bg1"/>
              </a:solidFill>
            </a:endParaRPr>
          </a:p>
          <a:p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11270" name="Group 22"/>
          <p:cNvGrpSpPr>
            <a:grpSpLocks/>
          </p:cNvGrpSpPr>
          <p:nvPr/>
        </p:nvGrpSpPr>
        <p:grpSpPr bwMode="auto">
          <a:xfrm>
            <a:off x="6464300" y="2057400"/>
            <a:ext cx="2222500" cy="2995613"/>
            <a:chOff x="1752600" y="3810000"/>
            <a:chExt cx="2133600" cy="2790825"/>
          </a:xfrm>
        </p:grpSpPr>
        <p:sp>
          <p:nvSpPr>
            <p:cNvPr id="17" name="TextBox 12"/>
            <p:cNvSpPr txBox="1">
              <a:spLocks noChangeArrowheads="1"/>
            </p:cNvSpPr>
            <p:nvPr/>
          </p:nvSpPr>
          <p:spPr bwMode="auto">
            <a:xfrm>
              <a:off x="2438400" y="5362923"/>
              <a:ext cx="1447800" cy="276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accent6"/>
                  </a:solidFill>
                </a:rPr>
                <a:t>-------  24hr recall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9225" name="TextBox 12"/>
            <p:cNvSpPr txBox="1">
              <a:spLocks noChangeArrowheads="1"/>
            </p:cNvSpPr>
            <p:nvPr/>
          </p:nvSpPr>
          <p:spPr bwMode="auto">
            <a:xfrm>
              <a:off x="1905000" y="3810000"/>
              <a:ext cx="1752600" cy="276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accent3">
                      <a:lumMod val="50000"/>
                    </a:schemeClr>
                  </a:solidFill>
                </a:rPr>
                <a:t>_____ Usual activity</a:t>
              </a:r>
            </a:p>
          </p:txBody>
        </p:sp>
        <p:sp>
          <p:nvSpPr>
            <p:cNvPr id="9226" name="TextBox 20"/>
            <p:cNvSpPr txBox="1">
              <a:spLocks noChangeArrowheads="1"/>
            </p:cNvSpPr>
            <p:nvPr/>
          </p:nvSpPr>
          <p:spPr bwMode="auto">
            <a:xfrm>
              <a:off x="1752600" y="6324256"/>
              <a:ext cx="1219200" cy="2765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>
                      <a:lumMod val="10000"/>
                    </a:schemeClr>
                  </a:solidFill>
                </a:rPr>
                <a:t>kcal / d</a:t>
              </a:r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7648B-F8A1-488D-8438-F031DF0ACE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Addressing errors in variables requires attention to design and analysis methods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“Right” measurement:  data collected are related to the concept of interest (if possible)</a:t>
            </a:r>
          </a:p>
          <a:p>
            <a:r>
              <a:rPr lang="en-US" smtClean="0"/>
              <a:t>“Good” measurement:  protocol or question to generate accurate and precise measurements or responses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Statistical models that include terms to describe systematic and random errors</a:t>
            </a:r>
          </a:p>
          <a:p>
            <a:r>
              <a:rPr lang="en-US" smtClean="0"/>
              <a:t>Statistical designs that generate the kind of data required to estimate these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2EBEF-63CD-490E-834F-EE2B247F2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600200"/>
            <a:ext cx="3733800" cy="8302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6"/>
                </a:solidFill>
              </a:rPr>
              <a:t>Prevention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Avoid error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1600200"/>
            <a:ext cx="3886200" cy="8302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6"/>
                </a:solidFill>
              </a:rPr>
              <a:t>Adjustment</a:t>
            </a:r>
            <a:endParaRPr lang="en-US" sz="240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Reduce impact of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errors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Error framework used in statistical surveys to describe errors</a:t>
            </a:r>
          </a:p>
          <a:p>
            <a:pPr lvl="1"/>
            <a:r>
              <a:rPr lang="en-US" smtClean="0"/>
              <a:t>Sampling error</a:t>
            </a:r>
          </a:p>
          <a:p>
            <a:pPr lvl="1"/>
            <a:r>
              <a:rPr lang="en-US" smtClean="0"/>
              <a:t>Coverage (frame) error</a:t>
            </a:r>
          </a:p>
          <a:p>
            <a:pPr lvl="1"/>
            <a:r>
              <a:rPr lang="en-US" smtClean="0"/>
              <a:t>Nonresponse error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Specification error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Measurement error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Processing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34FD3-78DB-4B81-97A0-67F5F111AB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2870537"/>
            <a:ext cx="23622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</a:rPr>
              <a:t>Sample design and response process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4391025"/>
            <a:ext cx="2362200" cy="101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6"/>
                </a:solidFill>
              </a:rPr>
              <a:t>Measurement and data generation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3">
      <a:dk1>
        <a:srgbClr val="EEECE1"/>
      </a:dk1>
      <a:lt1>
        <a:srgbClr val="FFFFCC"/>
      </a:lt1>
      <a:dk2>
        <a:srgbClr val="33CCCC"/>
      </a:dk2>
      <a:lt2>
        <a:srgbClr val="FFCC00"/>
      </a:lt2>
      <a:accent1>
        <a:srgbClr val="A50021"/>
      </a:accent1>
      <a:accent2>
        <a:srgbClr val="FF9900"/>
      </a:accent2>
      <a:accent3>
        <a:srgbClr val="ADE2E2"/>
      </a:accent3>
      <a:accent4>
        <a:srgbClr val="DADAAE"/>
      </a:accent4>
      <a:accent5>
        <a:srgbClr val="CFAAAB"/>
      </a:accent5>
      <a:accent6>
        <a:srgbClr val="E78A00"/>
      </a:accent6>
      <a:hlink>
        <a:srgbClr val="00CC66"/>
      </a:hlink>
      <a:folHlink>
        <a:srgbClr val="3399FF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33CCCC"/>
        </a:lt1>
        <a:dk2>
          <a:srgbClr val="FFFFCC"/>
        </a:dk2>
        <a:lt2>
          <a:srgbClr val="EEECE1"/>
        </a:lt2>
        <a:accent1>
          <a:srgbClr val="A50021"/>
        </a:accent1>
        <a:accent2>
          <a:srgbClr val="FF9900"/>
        </a:accent2>
        <a:accent3>
          <a:srgbClr val="ADE2E2"/>
        </a:accent3>
        <a:accent4>
          <a:srgbClr val="000000"/>
        </a:accent4>
        <a:accent5>
          <a:srgbClr val="CFAAAB"/>
        </a:accent5>
        <a:accent6>
          <a:srgbClr val="E78A00"/>
        </a:accent6>
        <a:hlink>
          <a:srgbClr val="00CC66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EEECE1"/>
        </a:dk1>
        <a:lt1>
          <a:srgbClr val="FFFFCC"/>
        </a:lt1>
        <a:dk2>
          <a:srgbClr val="33CCCC"/>
        </a:dk2>
        <a:lt2>
          <a:srgbClr val="FFCC00"/>
        </a:lt2>
        <a:accent1>
          <a:srgbClr val="A50021"/>
        </a:accent1>
        <a:accent2>
          <a:srgbClr val="FF9900"/>
        </a:accent2>
        <a:accent3>
          <a:srgbClr val="ADE2E2"/>
        </a:accent3>
        <a:accent4>
          <a:srgbClr val="DADAAE"/>
        </a:accent4>
        <a:accent5>
          <a:srgbClr val="CFAAAB"/>
        </a:accent5>
        <a:accent6>
          <a:srgbClr val="E78A00"/>
        </a:accent6>
        <a:hlink>
          <a:srgbClr val="00CC66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EEECE1"/>
        </a:dk1>
        <a:lt1>
          <a:srgbClr val="FFFFFF"/>
        </a:lt1>
        <a:dk2>
          <a:srgbClr val="33CCCC"/>
        </a:dk2>
        <a:lt2>
          <a:srgbClr val="FFCC00"/>
        </a:lt2>
        <a:accent1>
          <a:srgbClr val="A50021"/>
        </a:accent1>
        <a:accent2>
          <a:srgbClr val="FF9900"/>
        </a:accent2>
        <a:accent3>
          <a:srgbClr val="ADE2E2"/>
        </a:accent3>
        <a:accent4>
          <a:srgbClr val="DADADA"/>
        </a:accent4>
        <a:accent5>
          <a:srgbClr val="CFAAAB"/>
        </a:accent5>
        <a:accent6>
          <a:srgbClr val="E78A00"/>
        </a:accent6>
        <a:hlink>
          <a:srgbClr val="00CC66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Measurement of Active and Sedentary Behaviors</Template>
  <TotalTime>2674</TotalTime>
  <Words>1732</Words>
  <Application>Microsoft Office PowerPoint</Application>
  <PresentationFormat>On-screen Show (4:3)</PresentationFormat>
  <Paragraphs>314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ＭＳ Ｐゴシック</vt:lpstr>
      <vt:lpstr>Calibri</vt:lpstr>
      <vt:lpstr>Office Theme</vt:lpstr>
      <vt:lpstr>Equation</vt:lpstr>
      <vt:lpstr>Modeling errors in physical activity data</vt:lpstr>
      <vt:lpstr>A brief tour through ideas</vt:lpstr>
      <vt:lpstr>What is the relevant concept?</vt:lpstr>
      <vt:lpstr>Inference about whom?</vt:lpstr>
      <vt:lpstr>Basic approach</vt:lpstr>
      <vt:lpstr>What if we don’t adjust for error in self-report activity?</vt:lpstr>
      <vt:lpstr>What if we don’t adjust for error in self-report activity?</vt:lpstr>
      <vt:lpstr>Addressing errors in variables requires attention to design and analysis methods</vt:lpstr>
      <vt:lpstr>Sources of errors</vt:lpstr>
      <vt:lpstr>Specification error</vt:lpstr>
      <vt:lpstr>Measurement error</vt:lpstr>
      <vt:lpstr>Processing error</vt:lpstr>
      <vt:lpstr>Modeling errors in activity data</vt:lpstr>
      <vt:lpstr>Target variable:  usual daily activity (U)  (… and some notation)</vt:lpstr>
      <vt:lpstr>Modeling 24 hr recall  data</vt:lpstr>
      <vt:lpstr>Simple model for 24 hr recall (R) and usual daily activity (U)</vt:lpstr>
      <vt:lpstr>Simple model for 24 hr recall (R) and usual daily activity (U)</vt:lpstr>
      <vt:lpstr>Self-report data may be biased</vt:lpstr>
      <vt:lpstr>Accounting for population-level bias in self-reports</vt:lpstr>
      <vt:lpstr>Some individuals are more accurate reporters than others</vt:lpstr>
      <vt:lpstr>Random measurement errors</vt:lpstr>
      <vt:lpstr>Some model assumptions</vt:lpstr>
      <vt:lpstr>What does this model tell us?</vt:lpstr>
      <vt:lpstr>Design considerations</vt:lpstr>
      <vt:lpstr>Estimated total energy expenditure distributions (Early PAMS data)</vt:lpstr>
      <vt:lpstr>Back to the relationship between health outcomes and activity</vt:lpstr>
      <vt:lpstr>Summary</vt:lpstr>
    </vt:vector>
  </TitlesOfParts>
  <Company>National Cancer Institute, NIH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 Bowles</dc:creator>
  <cp:lastModifiedBy>ymui</cp:lastModifiedBy>
  <cp:revision>259</cp:revision>
  <dcterms:created xsi:type="dcterms:W3CDTF">2010-06-17T21:09:00Z</dcterms:created>
  <dcterms:modified xsi:type="dcterms:W3CDTF">2010-07-19T18:34:31Z</dcterms:modified>
</cp:coreProperties>
</file>