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0CF3DA6-54CB-4C95-A998-99FC73EE6359}" type="datetimeFigureOut">
              <a:rPr lang="en-US" smtClean="0"/>
              <a:pPr/>
              <a:t>4/4/2011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263B2A0-C0A3-4F0B-BE9D-6D8A962099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CF3DA6-54CB-4C95-A998-99FC73EE635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3B2A0-C0A3-4F0B-BE9D-6D8A96209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CF3DA6-54CB-4C95-A998-99FC73EE635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3B2A0-C0A3-4F0B-BE9D-6D8A962099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0CF3DA6-54CB-4C95-A998-99FC73EE6359}" type="datetimeFigureOut">
              <a:rPr lang="en-US" smtClean="0"/>
              <a:pPr/>
              <a:t>4/4/2011</a:t>
            </a:fld>
            <a:endParaRPr lang="en-US"/>
          </a:p>
        </p:txBody>
      </p:sp>
      <p:sp>
        <p:nvSpPr>
          <p:cNvPr id="9" name="Slide Number Placeholder 8"/>
          <p:cNvSpPr>
            <a:spLocks noGrp="1"/>
          </p:cNvSpPr>
          <p:nvPr>
            <p:ph type="sldNum" sz="quarter" idx="15"/>
          </p:nvPr>
        </p:nvSpPr>
        <p:spPr/>
        <p:txBody>
          <a:bodyPr rtlCol="0"/>
          <a:lstStyle/>
          <a:p>
            <a:fld id="{8263B2A0-C0A3-4F0B-BE9D-6D8A962099D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0CF3DA6-54CB-4C95-A998-99FC73EE6359}" type="datetimeFigureOut">
              <a:rPr lang="en-US" smtClean="0"/>
              <a:pPr/>
              <a:t>4/4/2011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263B2A0-C0A3-4F0B-BE9D-6D8A962099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CF3DA6-54CB-4C95-A998-99FC73EE6359}"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3B2A0-C0A3-4F0B-BE9D-6D8A962099D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0CF3DA6-54CB-4C95-A998-99FC73EE6359}" type="datetimeFigureOut">
              <a:rPr lang="en-US" smtClean="0"/>
              <a:pPr/>
              <a:t>4/4/2011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3B2A0-C0A3-4F0B-BE9D-6D8A962099D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0CF3DA6-54CB-4C95-A998-99FC73EE6359}" type="datetimeFigureOut">
              <a:rPr lang="en-US" smtClean="0"/>
              <a:pPr/>
              <a:t>4/4/2011</a:t>
            </a:fld>
            <a:endParaRPr lang="en-US"/>
          </a:p>
        </p:txBody>
      </p:sp>
      <p:sp>
        <p:nvSpPr>
          <p:cNvPr id="7" name="Slide Number Placeholder 6"/>
          <p:cNvSpPr>
            <a:spLocks noGrp="1"/>
          </p:cNvSpPr>
          <p:nvPr>
            <p:ph type="sldNum" sz="quarter" idx="11"/>
          </p:nvPr>
        </p:nvSpPr>
        <p:spPr/>
        <p:txBody>
          <a:bodyPr rtlCol="0"/>
          <a:lstStyle/>
          <a:p>
            <a:fld id="{8263B2A0-C0A3-4F0B-BE9D-6D8A962099D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F3DA6-54CB-4C95-A998-99FC73EE6359}" type="datetimeFigureOut">
              <a:rPr lang="en-US" smtClean="0"/>
              <a:pPr/>
              <a:t>4/4/2011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3B2A0-C0A3-4F0B-BE9D-6D8A96209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0CF3DA6-54CB-4C95-A998-99FC73EE6359}" type="datetimeFigureOut">
              <a:rPr lang="en-US" smtClean="0"/>
              <a:pPr/>
              <a:t>4/4/2011</a:t>
            </a:fld>
            <a:endParaRPr lang="en-US"/>
          </a:p>
        </p:txBody>
      </p:sp>
      <p:sp>
        <p:nvSpPr>
          <p:cNvPr id="22" name="Slide Number Placeholder 21"/>
          <p:cNvSpPr>
            <a:spLocks noGrp="1"/>
          </p:cNvSpPr>
          <p:nvPr>
            <p:ph type="sldNum" sz="quarter" idx="15"/>
          </p:nvPr>
        </p:nvSpPr>
        <p:spPr/>
        <p:txBody>
          <a:bodyPr rtlCol="0"/>
          <a:lstStyle/>
          <a:p>
            <a:fld id="{8263B2A0-C0A3-4F0B-BE9D-6D8A962099D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0CF3DA6-54CB-4C95-A998-99FC73EE6359}" type="datetimeFigureOut">
              <a:rPr lang="en-US" smtClean="0"/>
              <a:pPr/>
              <a:t>4/4/2011</a:t>
            </a:fld>
            <a:endParaRPr lang="en-US"/>
          </a:p>
        </p:txBody>
      </p:sp>
      <p:sp>
        <p:nvSpPr>
          <p:cNvPr id="18" name="Slide Number Placeholder 17"/>
          <p:cNvSpPr>
            <a:spLocks noGrp="1"/>
          </p:cNvSpPr>
          <p:nvPr>
            <p:ph type="sldNum" sz="quarter" idx="11"/>
          </p:nvPr>
        </p:nvSpPr>
        <p:spPr/>
        <p:txBody>
          <a:bodyPr rtlCol="0"/>
          <a:lstStyle/>
          <a:p>
            <a:fld id="{8263B2A0-C0A3-4F0B-BE9D-6D8A962099D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0CF3DA6-54CB-4C95-A998-99FC73EE6359}" type="datetimeFigureOut">
              <a:rPr lang="en-US" smtClean="0"/>
              <a:pPr/>
              <a:t>4/4/2011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263B2A0-C0A3-4F0B-BE9D-6D8A962099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NIH funded Studies related to Food Marketing</a:t>
            </a:r>
            <a:endParaRPr lang="en-US" dirty="0"/>
          </a:p>
        </p:txBody>
      </p:sp>
      <p:sp>
        <p:nvSpPr>
          <p:cNvPr id="3" name="Subtitle 2"/>
          <p:cNvSpPr>
            <a:spLocks noGrp="1"/>
          </p:cNvSpPr>
          <p:nvPr>
            <p:ph type="subTitle" idx="1"/>
          </p:nvPr>
        </p:nvSpPr>
        <p:spPr/>
        <p:txBody>
          <a:bodyPr/>
          <a:lstStyle/>
          <a:p>
            <a:endParaRPr lang="en-US" dirty="0" smtClean="0"/>
          </a:p>
          <a:p>
            <a:r>
              <a:rPr lang="en-US" dirty="0" smtClean="0"/>
              <a:t>Layla Esposito, Ph.D.</a:t>
            </a:r>
          </a:p>
          <a:p>
            <a:r>
              <a:rPr lang="en-US" i="1" dirty="0" smtClean="0"/>
              <a:t>Eunice Kennedy Shriver </a:t>
            </a:r>
            <a:r>
              <a:rPr lang="en-US" dirty="0" smtClean="0"/>
              <a:t>National Institute of Child Health and Human Development (NICHD)</a:t>
            </a:r>
            <a:endParaRPr lang="en-US" dirty="0"/>
          </a:p>
        </p:txBody>
      </p:sp>
      <p:pic>
        <p:nvPicPr>
          <p:cNvPr id="4"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6934200" y="228600"/>
            <a:ext cx="1905000" cy="7334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glance at the NIH portfolio on food marketing</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NICHD is currently funding 3 grants</a:t>
            </a:r>
          </a:p>
          <a:p>
            <a:endParaRPr lang="en-US" dirty="0" smtClean="0"/>
          </a:p>
          <a:p>
            <a:r>
              <a:rPr lang="en-US" dirty="0" smtClean="0"/>
              <a:t>NCI is currently funding 3 grants, and 3 have been recently completed</a:t>
            </a:r>
          </a:p>
          <a:p>
            <a:endParaRPr lang="en-US" dirty="0" smtClean="0"/>
          </a:p>
          <a:p>
            <a:r>
              <a:rPr lang="en-US" dirty="0" smtClean="0"/>
              <a:t>NIDDK has 1 completed grant </a:t>
            </a:r>
            <a:endParaRPr lang="en-US" dirty="0"/>
          </a:p>
        </p:txBody>
      </p:sp>
      <p:pic>
        <p:nvPicPr>
          <p:cNvPr id="4"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228600" y="5791200"/>
            <a:ext cx="1905000" cy="7334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05800" cy="868362"/>
          </a:xfrm>
        </p:spPr>
        <p:txBody>
          <a:bodyPr>
            <a:noAutofit/>
          </a:bodyPr>
          <a:lstStyle/>
          <a:p>
            <a:pPr algn="ctr"/>
            <a:r>
              <a:rPr lang="en-US" sz="1800" dirty="0" smtClean="0"/>
              <a:t>PI:  Nora </a:t>
            </a:r>
            <a:r>
              <a:rPr lang="en-US" sz="1800" dirty="0" err="1" smtClean="0"/>
              <a:t>Rifon</a:t>
            </a:r>
            <a:r>
              <a:rPr lang="en-US" sz="1800" dirty="0" smtClean="0"/>
              <a:t>, Michigan State University</a:t>
            </a:r>
            <a:r>
              <a:rPr lang="en-US" sz="2000" dirty="0" smtClean="0"/>
              <a:t> </a:t>
            </a:r>
            <a:r>
              <a:rPr lang="en-US" sz="1800" dirty="0" smtClean="0"/>
              <a:t>(R21 HD061761)        </a:t>
            </a:r>
            <a:br>
              <a:rPr lang="en-US" sz="1800" dirty="0" smtClean="0"/>
            </a:br>
            <a:r>
              <a:rPr lang="en-US" sz="1800" dirty="0" smtClean="0"/>
              <a:t/>
            </a:r>
            <a:br>
              <a:rPr lang="en-US" sz="1800" dirty="0" smtClean="0"/>
            </a:br>
            <a:r>
              <a:rPr lang="en-US" sz="1600" dirty="0" smtClean="0"/>
              <a:t>“Impact of Food </a:t>
            </a:r>
            <a:r>
              <a:rPr lang="en-US" sz="1600" dirty="0" err="1" smtClean="0"/>
              <a:t>Advergames</a:t>
            </a:r>
            <a:r>
              <a:rPr lang="en-US" sz="1600" dirty="0" smtClean="0"/>
              <a:t> Targeting Children on Dietary Behaviors”</a:t>
            </a:r>
            <a:endParaRPr lang="en-US" sz="1800" dirty="0"/>
          </a:p>
        </p:txBody>
      </p:sp>
      <p:sp>
        <p:nvSpPr>
          <p:cNvPr id="3" name="Content Placeholder 2"/>
          <p:cNvSpPr>
            <a:spLocks noGrp="1"/>
          </p:cNvSpPr>
          <p:nvPr>
            <p:ph sz="quarter" idx="1"/>
          </p:nvPr>
        </p:nvSpPr>
        <p:spPr>
          <a:xfrm>
            <a:off x="457200" y="1447800"/>
            <a:ext cx="7467600" cy="5026152"/>
          </a:xfrm>
        </p:spPr>
        <p:txBody>
          <a:bodyPr>
            <a:normAutofit/>
          </a:bodyPr>
          <a:lstStyle/>
          <a:p>
            <a:endParaRPr lang="en-US" sz="2000" dirty="0" smtClean="0"/>
          </a:p>
          <a:p>
            <a:r>
              <a:rPr lang="en-US" sz="2000" dirty="0" smtClean="0"/>
              <a:t>Objective:  To identify the role of food </a:t>
            </a:r>
            <a:r>
              <a:rPr lang="en-US" sz="2000" dirty="0" err="1" smtClean="0"/>
              <a:t>advergames</a:t>
            </a:r>
            <a:r>
              <a:rPr lang="en-US" sz="2000" dirty="0" smtClean="0"/>
              <a:t> in determining children’s dietary behaviors and health status</a:t>
            </a:r>
          </a:p>
          <a:p>
            <a:endParaRPr lang="en-US" sz="2000" dirty="0" smtClean="0"/>
          </a:p>
          <a:p>
            <a:r>
              <a:rPr lang="en-US" sz="2000" dirty="0" smtClean="0"/>
              <a:t>Specific Aims:</a:t>
            </a:r>
          </a:p>
          <a:p>
            <a:pPr lvl="1"/>
            <a:r>
              <a:rPr lang="en-US" sz="1700" dirty="0" smtClean="0"/>
              <a:t>To identify the pervasiveness of food </a:t>
            </a:r>
            <a:r>
              <a:rPr lang="en-US" sz="1700" dirty="0" err="1" smtClean="0"/>
              <a:t>advergame</a:t>
            </a:r>
            <a:r>
              <a:rPr lang="en-US" sz="1700" dirty="0" smtClean="0"/>
              <a:t> play among different socio-demographic groups of children</a:t>
            </a:r>
          </a:p>
          <a:p>
            <a:pPr lvl="1"/>
            <a:endParaRPr lang="en-US" sz="1700" dirty="0" smtClean="0"/>
          </a:p>
          <a:p>
            <a:pPr lvl="1"/>
            <a:r>
              <a:rPr lang="en-US" sz="1700" dirty="0" smtClean="0"/>
              <a:t>To determine the mechanisms of influence that food </a:t>
            </a:r>
            <a:r>
              <a:rPr lang="en-US" sz="1700" dirty="0" err="1" smtClean="0"/>
              <a:t>advergames</a:t>
            </a:r>
            <a:r>
              <a:rPr lang="en-US" sz="1700" dirty="0" smtClean="0"/>
              <a:t> use to attract children to their brands and other outcomes of health status, dietary behaviors, and food and brand preferences </a:t>
            </a:r>
            <a:endParaRPr lang="en-US" sz="1700" dirty="0"/>
          </a:p>
        </p:txBody>
      </p:sp>
      <p:pic>
        <p:nvPicPr>
          <p:cNvPr id="4"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228600" y="5791200"/>
            <a:ext cx="1905000" cy="7334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dirty="0" smtClean="0"/>
              <a:t>PI: Donna Matheson, Stanford University (R21 HD060957)</a:t>
            </a:r>
            <a:br>
              <a:rPr lang="en-US" sz="1800" dirty="0" smtClean="0"/>
            </a:br>
            <a:r>
              <a:rPr lang="en-US" sz="1800" dirty="0" smtClean="0"/>
              <a:t/>
            </a:r>
            <a:br>
              <a:rPr lang="en-US" sz="1800" dirty="0" smtClean="0"/>
            </a:br>
            <a:r>
              <a:rPr lang="en-US" sz="1800" dirty="0" smtClean="0"/>
              <a:t>“Efficacy Trial of Examining Healthy or Unhealthy Food Toys on Children’s Food Choice”</a:t>
            </a:r>
            <a:endParaRPr lang="en-US" sz="1800" dirty="0"/>
          </a:p>
        </p:txBody>
      </p:sp>
      <p:sp>
        <p:nvSpPr>
          <p:cNvPr id="3" name="Content Placeholder 2"/>
          <p:cNvSpPr>
            <a:spLocks noGrp="1"/>
          </p:cNvSpPr>
          <p:nvPr>
            <p:ph sz="quarter" idx="1"/>
          </p:nvPr>
        </p:nvSpPr>
        <p:spPr/>
        <p:txBody>
          <a:bodyPr>
            <a:normAutofit/>
          </a:bodyPr>
          <a:lstStyle/>
          <a:p>
            <a:endParaRPr lang="en-US" sz="2000" dirty="0" smtClean="0"/>
          </a:p>
          <a:p>
            <a:r>
              <a:rPr lang="en-US" sz="2000" dirty="0" smtClean="0"/>
              <a:t>Objective:  To examine the effects of healthful and unhealthful food-related toys and classroom activities on preschool children’s choice of either fruit or candy.</a:t>
            </a:r>
          </a:p>
          <a:p>
            <a:endParaRPr lang="en-US" sz="2000" dirty="0" smtClean="0"/>
          </a:p>
          <a:p>
            <a:r>
              <a:rPr lang="en-US" sz="2000" dirty="0" smtClean="0"/>
              <a:t>Hypothesis tested:  From a selection of fruit and candy, children will choose more candy while exposed to the unhealthful food toy condition and more fruit while exposed to the healthful food toy condition compared to the no food toy control condition </a:t>
            </a:r>
          </a:p>
        </p:txBody>
      </p:sp>
      <p:pic>
        <p:nvPicPr>
          <p:cNvPr id="4098"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304800" y="5791200"/>
            <a:ext cx="1905000" cy="7334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534400" cy="1249362"/>
          </a:xfrm>
        </p:spPr>
        <p:txBody>
          <a:bodyPr>
            <a:normAutofit fontScale="90000"/>
          </a:bodyPr>
          <a:lstStyle/>
          <a:p>
            <a:pPr algn="ctr"/>
            <a:r>
              <a:rPr lang="en-US" sz="2000" dirty="0" smtClean="0"/>
              <a:t/>
            </a:r>
            <a:br>
              <a:rPr lang="en-US" sz="2000" dirty="0" smtClean="0"/>
            </a:br>
            <a:r>
              <a:rPr lang="en-US" sz="2000" dirty="0" smtClean="0"/>
              <a:t/>
            </a:r>
            <a:br>
              <a:rPr lang="en-US" sz="2000" dirty="0" smtClean="0"/>
            </a:br>
            <a:r>
              <a:rPr lang="en-US" sz="2000" dirty="0" smtClean="0"/>
              <a:t>PI:  Donna Johnson, University of Washington (R21 HD052864)</a:t>
            </a:r>
            <a:br>
              <a:rPr lang="en-US" sz="2000" dirty="0" smtClean="0"/>
            </a:br>
            <a:r>
              <a:rPr lang="en-US" sz="2400" dirty="0" smtClean="0"/>
              <a:t/>
            </a:r>
            <a:br>
              <a:rPr lang="en-US" sz="2400" dirty="0" smtClean="0"/>
            </a:br>
            <a:r>
              <a:rPr lang="en-US" sz="2000" dirty="0" smtClean="0"/>
              <a:t>“Unplugged and Media Savvy: Reducing the Impact of ‘Screen’ Time”</a:t>
            </a:r>
            <a:endParaRPr lang="en-US" dirty="0"/>
          </a:p>
        </p:txBody>
      </p:sp>
      <p:sp>
        <p:nvSpPr>
          <p:cNvPr id="3" name="Content Placeholder 2"/>
          <p:cNvSpPr>
            <a:spLocks noGrp="1"/>
          </p:cNvSpPr>
          <p:nvPr>
            <p:ph sz="quarter" idx="1"/>
          </p:nvPr>
        </p:nvSpPr>
        <p:spPr/>
        <p:txBody>
          <a:bodyPr>
            <a:normAutofit/>
          </a:bodyPr>
          <a:lstStyle/>
          <a:p>
            <a:endParaRPr lang="en-US" sz="2000" dirty="0" smtClean="0"/>
          </a:p>
          <a:p>
            <a:r>
              <a:rPr lang="en-US" sz="2000" dirty="0" smtClean="0"/>
              <a:t>Objective:  To develop and test the feasibility of a multi-level intervention to reduce sedentary behavior and minimize the impact of media promotion of food</a:t>
            </a:r>
          </a:p>
          <a:p>
            <a:endParaRPr lang="en-US" sz="2000" dirty="0" smtClean="0"/>
          </a:p>
          <a:p>
            <a:r>
              <a:rPr lang="en-US" sz="2000" dirty="0" smtClean="0"/>
              <a:t>Includes a student and family media literacy curricula to build skills for critical assessment of food advertising and reduce purchases of highly advertised, energy dense foods</a:t>
            </a:r>
            <a:endParaRPr lang="en-US" sz="2000" dirty="0"/>
          </a:p>
        </p:txBody>
      </p:sp>
      <p:pic>
        <p:nvPicPr>
          <p:cNvPr id="3074"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228600" y="5791200"/>
            <a:ext cx="1905000" cy="7334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pPr algn="ctr"/>
            <a:r>
              <a:rPr lang="en-US" dirty="0" smtClean="0"/>
              <a:t>Studies funded by NCI - Ongoing</a:t>
            </a:r>
            <a:endParaRPr lang="en-US" dirty="0"/>
          </a:p>
        </p:txBody>
      </p:sp>
      <p:sp>
        <p:nvSpPr>
          <p:cNvPr id="3" name="Content Placeholder 2"/>
          <p:cNvSpPr>
            <a:spLocks noGrp="1"/>
          </p:cNvSpPr>
          <p:nvPr>
            <p:ph sz="quarter" idx="1"/>
          </p:nvPr>
        </p:nvSpPr>
        <p:spPr/>
        <p:txBody>
          <a:bodyPr>
            <a:normAutofit/>
          </a:bodyPr>
          <a:lstStyle/>
          <a:p>
            <a:r>
              <a:rPr lang="en-US" sz="2000" dirty="0" smtClean="0"/>
              <a:t>“Impact of food ads and PSAs on Child and Teen Eating and Obesity Across Media Markets”</a:t>
            </a:r>
          </a:p>
          <a:p>
            <a:pPr lvl="1"/>
            <a:r>
              <a:rPr lang="en-US" sz="1600" dirty="0" smtClean="0"/>
              <a:t>PI:  Leslie Snyder, University of Connecticut Storrs (R21 CA141293)</a:t>
            </a:r>
            <a:endParaRPr lang="en-US" sz="1100" dirty="0" smtClean="0"/>
          </a:p>
          <a:p>
            <a:endParaRPr lang="en-US" sz="2000" dirty="0" smtClean="0"/>
          </a:p>
          <a:p>
            <a:r>
              <a:rPr lang="en-US" sz="2000" dirty="0" smtClean="0"/>
              <a:t>“Television Advertising and Children’s Diet, Activity, and Obesity Prevalence”</a:t>
            </a:r>
          </a:p>
          <a:p>
            <a:pPr lvl="1"/>
            <a:r>
              <a:rPr lang="en-US" sz="1700" dirty="0" smtClean="0"/>
              <a:t>PI:  Lisa Powell, University of Illinois at Chicago (R01 CA138456)</a:t>
            </a:r>
          </a:p>
          <a:p>
            <a:pPr lvl="1"/>
            <a:endParaRPr lang="en-US" sz="1700" dirty="0" smtClean="0"/>
          </a:p>
          <a:p>
            <a:r>
              <a:rPr lang="en-US" sz="2000" dirty="0" smtClean="0"/>
              <a:t>“TV Watching Exposure, Eating and Nutrition Study”</a:t>
            </a:r>
          </a:p>
          <a:p>
            <a:pPr lvl="1"/>
            <a:r>
              <a:rPr lang="en-US" sz="1800" dirty="0" smtClean="0"/>
              <a:t>Career development award</a:t>
            </a:r>
          </a:p>
          <a:p>
            <a:pPr lvl="1"/>
            <a:r>
              <a:rPr lang="en-US" sz="1800" dirty="0" smtClean="0"/>
              <a:t>PI:  Lisa Sutherland, Dartmouth College (K07 CA113949)</a:t>
            </a:r>
          </a:p>
          <a:p>
            <a:pPr lvl="1"/>
            <a:endParaRPr lang="en-US" sz="1700" dirty="0" smtClean="0"/>
          </a:p>
          <a:p>
            <a:pPr lvl="1"/>
            <a:endParaRPr lang="en-US" sz="1700" dirty="0" smtClean="0"/>
          </a:p>
          <a:p>
            <a:endParaRPr lang="en-US" sz="2000" dirty="0"/>
          </a:p>
        </p:txBody>
      </p:sp>
      <p:pic>
        <p:nvPicPr>
          <p:cNvPr id="2050"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304800" y="5791200"/>
            <a:ext cx="1905000" cy="7334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868362"/>
          </a:xfrm>
        </p:spPr>
        <p:txBody>
          <a:bodyPr/>
          <a:lstStyle/>
          <a:p>
            <a:pPr algn="ctr"/>
            <a:r>
              <a:rPr lang="en-US" dirty="0" smtClean="0"/>
              <a:t>Studies funded by NCI/DK – Completed </a:t>
            </a:r>
            <a:endParaRPr lang="en-US" dirty="0"/>
          </a:p>
        </p:txBody>
      </p:sp>
      <p:sp>
        <p:nvSpPr>
          <p:cNvPr id="3" name="Content Placeholder 2"/>
          <p:cNvSpPr>
            <a:spLocks noGrp="1"/>
          </p:cNvSpPr>
          <p:nvPr>
            <p:ph sz="quarter" idx="1"/>
          </p:nvPr>
        </p:nvSpPr>
        <p:spPr>
          <a:xfrm>
            <a:off x="457200" y="1447800"/>
            <a:ext cx="7467600" cy="4191000"/>
          </a:xfrm>
        </p:spPr>
        <p:txBody>
          <a:bodyPr>
            <a:normAutofit fontScale="92500" lnSpcReduction="10000"/>
          </a:bodyPr>
          <a:lstStyle/>
          <a:p>
            <a:pPr lvl="1"/>
            <a:endParaRPr lang="en-US" sz="1800" dirty="0" smtClean="0"/>
          </a:p>
          <a:p>
            <a:r>
              <a:rPr lang="en-US" sz="2000" dirty="0" smtClean="0"/>
              <a:t>“Marketing health to Latinos through </a:t>
            </a:r>
            <a:r>
              <a:rPr lang="en-US" sz="2000" dirty="0" err="1" smtClean="0"/>
              <a:t>tiendas</a:t>
            </a:r>
            <a:r>
              <a:rPr lang="en-US" sz="2000" dirty="0" smtClean="0"/>
              <a:t>”</a:t>
            </a:r>
            <a:endParaRPr lang="en-US" sz="1800" dirty="0" smtClean="0"/>
          </a:p>
          <a:p>
            <a:pPr lvl="1"/>
            <a:r>
              <a:rPr lang="en-US" sz="1800" dirty="0" smtClean="0"/>
              <a:t>PI:  Guadalupe Ayala, San Diego State University (R21 CA120929)</a:t>
            </a:r>
          </a:p>
          <a:p>
            <a:pPr lvl="1"/>
            <a:r>
              <a:rPr lang="en-US" sz="1800" dirty="0" smtClean="0"/>
              <a:t>Study Completed</a:t>
            </a:r>
          </a:p>
          <a:p>
            <a:pPr lvl="1"/>
            <a:endParaRPr lang="en-US" sz="1800" dirty="0" smtClean="0"/>
          </a:p>
          <a:p>
            <a:r>
              <a:rPr lang="en-US" sz="2000" dirty="0" smtClean="0"/>
              <a:t>“Youth Exposure to Food and Beverage Placement in Movies”</a:t>
            </a:r>
          </a:p>
          <a:p>
            <a:pPr lvl="1"/>
            <a:r>
              <a:rPr lang="en-US" sz="1700" dirty="0" smtClean="0"/>
              <a:t>PI:  Lisa Sutherland, University of North Carolina Chapel Hill (R21 CA116706)</a:t>
            </a:r>
          </a:p>
          <a:p>
            <a:pPr lvl="1"/>
            <a:r>
              <a:rPr lang="en-US" sz="1700" dirty="0" smtClean="0"/>
              <a:t>Study Completed </a:t>
            </a:r>
          </a:p>
          <a:p>
            <a:pPr lvl="1"/>
            <a:endParaRPr lang="en-US" sz="1700" dirty="0" smtClean="0"/>
          </a:p>
          <a:p>
            <a:r>
              <a:rPr lang="en-US" sz="2000" dirty="0" smtClean="0"/>
              <a:t>“Economic Analysis of the Impact of Food Advertisements”</a:t>
            </a:r>
          </a:p>
          <a:p>
            <a:pPr lvl="1"/>
            <a:r>
              <a:rPr lang="en-US" sz="1700" dirty="0" smtClean="0"/>
              <a:t>PI:  John </a:t>
            </a:r>
            <a:r>
              <a:rPr lang="en-US" sz="1700" dirty="0" err="1" smtClean="0"/>
              <a:t>Cawley</a:t>
            </a:r>
            <a:r>
              <a:rPr lang="en-US" sz="1700" dirty="0" smtClean="0"/>
              <a:t>, Cornell University (R21 DK073674) </a:t>
            </a:r>
          </a:p>
          <a:p>
            <a:pPr lvl="1"/>
            <a:r>
              <a:rPr lang="en-US" sz="1700" dirty="0" smtClean="0"/>
              <a:t>Study Completed </a:t>
            </a:r>
          </a:p>
          <a:p>
            <a:pPr lvl="1"/>
            <a:endParaRPr lang="en-US" sz="1800" dirty="0" smtClean="0"/>
          </a:p>
        </p:txBody>
      </p:sp>
      <p:pic>
        <p:nvPicPr>
          <p:cNvPr id="1026" name="Picture 2" descr="http://insider.nichd.nih.gov/services/communication/logos/PublishingImages/NICHD_200.jpg"/>
          <p:cNvPicPr>
            <a:picLocks noChangeAspect="1" noChangeArrowheads="1"/>
          </p:cNvPicPr>
          <p:nvPr/>
        </p:nvPicPr>
        <p:blipFill>
          <a:blip r:embed="rId2" cstate="print"/>
          <a:srcRect/>
          <a:stretch>
            <a:fillRect/>
          </a:stretch>
        </p:blipFill>
        <p:spPr bwMode="auto">
          <a:xfrm>
            <a:off x="304800" y="5867400"/>
            <a:ext cx="1905000" cy="7334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192</TotalTime>
  <Words>435</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NIH funded Studies related to Food Marketing</vt:lpstr>
      <vt:lpstr>A glance at the NIH portfolio on food marketing</vt:lpstr>
      <vt:lpstr>PI:  Nora Rifon, Michigan State University (R21 HD061761)          “Impact of Food Advergames Targeting Children on Dietary Behaviors”</vt:lpstr>
      <vt:lpstr>PI: Donna Matheson, Stanford University (R21 HD060957)  “Efficacy Trial of Examining Healthy or Unhealthy Food Toys on Children’s Food Choice”</vt:lpstr>
      <vt:lpstr>  PI:  Donna Johnson, University of Washington (R21 HD052864)  “Unplugged and Media Savvy: Reducing the Impact of ‘Screen’ Time”</vt:lpstr>
      <vt:lpstr>Studies funded by NCI - Ongoing</vt:lpstr>
      <vt:lpstr>Studies funded by NCI/DK – Completed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Marketing Studies Funded by NICHD </dc:title>
  <dc:creator>Layla Esposito</dc:creator>
  <cp:lastModifiedBy>bjmcduffie</cp:lastModifiedBy>
  <cp:revision>24</cp:revision>
  <dcterms:created xsi:type="dcterms:W3CDTF">2011-04-04T17:29:13Z</dcterms:created>
  <dcterms:modified xsi:type="dcterms:W3CDTF">2011-04-04T20:56:29Z</dcterms:modified>
</cp:coreProperties>
</file>