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833" r:id="rId2"/>
  </p:sldMasterIdLst>
  <p:notesMasterIdLst>
    <p:notesMasterId r:id="rId13"/>
  </p:notesMasterIdLst>
  <p:handoutMasterIdLst>
    <p:handoutMasterId r:id="rId14"/>
  </p:handoutMasterIdLst>
  <p:sldIdLst>
    <p:sldId id="403" r:id="rId3"/>
    <p:sldId id="394" r:id="rId4"/>
    <p:sldId id="395" r:id="rId5"/>
    <p:sldId id="396" r:id="rId6"/>
    <p:sldId id="398" r:id="rId7"/>
    <p:sldId id="402" r:id="rId8"/>
    <p:sldId id="400" r:id="rId9"/>
    <p:sldId id="401" r:id="rId10"/>
    <p:sldId id="273" r:id="rId11"/>
    <p:sldId id="274" r:id="rId12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3F3F3F"/>
        </a:solidFill>
        <a:latin typeface="Arial" charset="0"/>
        <a:ea typeface="ヒラギノ明朝 Pro W6" pitchFamily="-10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3F3F3F"/>
        </a:solidFill>
        <a:latin typeface="Arial" charset="0"/>
        <a:ea typeface="ヒラギノ明朝 Pro W6" pitchFamily="-10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3F3F3F"/>
        </a:solidFill>
        <a:latin typeface="Arial" charset="0"/>
        <a:ea typeface="ヒラギノ明朝 Pro W6" pitchFamily="-10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3F3F3F"/>
        </a:solidFill>
        <a:latin typeface="Arial" charset="0"/>
        <a:ea typeface="ヒラギノ明朝 Pro W6" pitchFamily="-10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3F3F3F"/>
        </a:solidFill>
        <a:latin typeface="Arial" charset="0"/>
        <a:ea typeface="ヒラギノ明朝 Pro W6" pitchFamily="-107" charset="-128"/>
        <a:cs typeface="+mn-cs"/>
      </a:defRPr>
    </a:lvl5pPr>
    <a:lvl6pPr marL="2286000" algn="l" defTabSz="914400" rtl="0" eaLnBrk="1" latinLnBrk="0" hangingPunct="1">
      <a:defRPr sz="2400" kern="1200">
        <a:solidFill>
          <a:srgbClr val="3F3F3F"/>
        </a:solidFill>
        <a:latin typeface="Arial" charset="0"/>
        <a:ea typeface="ヒラギノ明朝 Pro W6" pitchFamily="-107" charset="-128"/>
        <a:cs typeface="+mn-cs"/>
      </a:defRPr>
    </a:lvl6pPr>
    <a:lvl7pPr marL="2743200" algn="l" defTabSz="914400" rtl="0" eaLnBrk="1" latinLnBrk="0" hangingPunct="1">
      <a:defRPr sz="2400" kern="1200">
        <a:solidFill>
          <a:srgbClr val="3F3F3F"/>
        </a:solidFill>
        <a:latin typeface="Arial" charset="0"/>
        <a:ea typeface="ヒラギノ明朝 Pro W6" pitchFamily="-107" charset="-128"/>
        <a:cs typeface="+mn-cs"/>
      </a:defRPr>
    </a:lvl7pPr>
    <a:lvl8pPr marL="3200400" algn="l" defTabSz="914400" rtl="0" eaLnBrk="1" latinLnBrk="0" hangingPunct="1">
      <a:defRPr sz="2400" kern="1200">
        <a:solidFill>
          <a:srgbClr val="3F3F3F"/>
        </a:solidFill>
        <a:latin typeface="Arial" charset="0"/>
        <a:ea typeface="ヒラギノ明朝 Pro W6" pitchFamily="-107" charset="-128"/>
        <a:cs typeface="+mn-cs"/>
      </a:defRPr>
    </a:lvl8pPr>
    <a:lvl9pPr marL="3657600" algn="l" defTabSz="914400" rtl="0" eaLnBrk="1" latinLnBrk="0" hangingPunct="1">
      <a:defRPr sz="2400" kern="1200">
        <a:solidFill>
          <a:srgbClr val="3F3F3F"/>
        </a:solidFill>
        <a:latin typeface="Arial" charset="0"/>
        <a:ea typeface="ヒラギノ明朝 Pro W6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E83132"/>
    <a:srgbClr val="F0D128"/>
    <a:srgbClr val="448C7B"/>
    <a:srgbClr val="478E7C"/>
    <a:srgbClr val="4A907C"/>
    <a:srgbClr val="4D917C"/>
    <a:srgbClr val="6CC1D4"/>
    <a:srgbClr val="F5425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788" autoAdjust="0"/>
  </p:normalViewPr>
  <p:slideViewPr>
    <p:cSldViewPr>
      <p:cViewPr varScale="1">
        <p:scale>
          <a:sx n="37" d="100"/>
          <a:sy n="37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-678" y="-90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ECE6C11-C2A1-486A-9004-3D8A942D9B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AB9E656-04C3-415E-827A-CE3BBD13CAE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48F07-B331-4219-87B9-2189E0037555}" type="slidenum">
              <a:rPr lang="en-US"/>
              <a:pPr/>
              <a:t>10</a:t>
            </a:fld>
            <a:endParaRPr lang="en-US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D418CC0-4C85-4C3B-9C3D-3B00DBC11D25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latin typeface="Arial" charset="0"/>
              </a:rPr>
              <a:t>Any effort or communication that directly or indirectly incites product consideration and/or purchase.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C5720B7-74D5-4D20-951F-C61742418AE6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latin typeface="Arial" charset="0"/>
              </a:rPr>
              <a:t>Advertising—commercial speech—gets more protection; government has to jump through more hoops</a:t>
            </a:r>
          </a:p>
          <a:p>
            <a:pPr>
              <a:buFontTx/>
              <a:buChar char="•"/>
            </a:pPr>
            <a:r>
              <a:rPr lang="en-US" smtClean="0">
                <a:latin typeface="Arial" charset="0"/>
              </a:rPr>
              <a:t>What is advertising: “Speech proposing a commercial transaction”—billboards, TV ads, magazine ads </a:t>
            </a:r>
          </a:p>
          <a:p>
            <a:pPr>
              <a:buFontTx/>
              <a:buChar char="•"/>
            </a:pPr>
            <a:r>
              <a:rPr lang="en-US" smtClean="0">
                <a:latin typeface="Arial" charset="0"/>
              </a:rPr>
              <a:t>Regulations of other marketing practices: zoning, transfat, sampling, soda tax, portion size, toy giveaway—which ones effective?</a:t>
            </a:r>
          </a:p>
          <a:p>
            <a:pPr>
              <a:buFontTx/>
              <a:buChar char="•"/>
            </a:pPr>
            <a:endParaRPr lang="en-US" smtClean="0">
              <a:latin typeface="Arial" charset="0"/>
            </a:endParaRPr>
          </a:p>
          <a:p>
            <a:pPr>
              <a:buFontTx/>
              <a:buChar char="•"/>
            </a:pPr>
            <a:endParaRPr lang="en-US" smtClean="0">
              <a:latin typeface="Arial" charset="0"/>
            </a:endParaRPr>
          </a:p>
          <a:p>
            <a:pPr>
              <a:buFontTx/>
              <a:buChar char="•"/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B47F755-AA91-4B4D-A52E-A09523E06AE4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latin typeface="Arial" charset="0"/>
              </a:rPr>
              <a:t>Fuzzy distinction in IMC world: sponsorship; end of aisle displays; advergames?</a:t>
            </a:r>
          </a:p>
          <a:p>
            <a:pPr>
              <a:buFontTx/>
              <a:buChar char="•"/>
            </a:pPr>
            <a:r>
              <a:rPr lang="en-US" smtClean="0">
                <a:latin typeface="Arial" charset="0"/>
              </a:rPr>
              <a:t>Best thing for those who want to restrict junk food marketing to kids is to classify as much as possible as business practices.</a:t>
            </a:r>
          </a:p>
          <a:p>
            <a:pPr>
              <a:buFontTx/>
              <a:buChar char="•"/>
            </a:pPr>
            <a:r>
              <a:rPr lang="en-US" smtClean="0">
                <a:latin typeface="Arial" charset="0"/>
              </a:rPr>
              <a:t>But if it is advertising, that’s not the end of the story.</a:t>
            </a:r>
          </a:p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B1BAAC3-4BD6-49CD-936A-40E2606ADFF6}" type="slidenum">
              <a:rPr lang="en-US"/>
              <a:pPr/>
              <a:t>5</a:t>
            </a:fld>
            <a:endParaRPr lang="en-US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latin typeface="Arial" charset="0"/>
              </a:rPr>
              <a:t>Actually or inherently misleading: proven to be misleading in practice or more likely to deceive the public than inform it</a:t>
            </a:r>
          </a:p>
          <a:p>
            <a:pPr>
              <a:buFontTx/>
              <a:buChar char="•"/>
            </a:pPr>
            <a:endParaRPr lang="en-US" smtClean="0">
              <a:latin typeface="Arial" charset="0"/>
            </a:endParaRPr>
          </a:p>
          <a:p>
            <a:pPr>
              <a:buFontTx/>
              <a:buChar char="•"/>
            </a:pPr>
            <a:r>
              <a:rPr lang="en-US" smtClean="0">
                <a:latin typeface="Arial" charset="0"/>
              </a:rPr>
              <a:t>Examples of unprotected misleading speech</a:t>
            </a:r>
          </a:p>
          <a:p>
            <a:pPr lvl="1">
              <a:buFontTx/>
              <a:buChar char="•"/>
            </a:pPr>
            <a:r>
              <a:rPr lang="en-US" smtClean="0">
                <a:latin typeface="Arial" charset="0"/>
              </a:rPr>
              <a:t>Use of “board certified” to mean something different than certified by state medical board</a:t>
            </a:r>
          </a:p>
          <a:p>
            <a:pPr lvl="1">
              <a:buFontTx/>
              <a:buChar char="•"/>
            </a:pPr>
            <a:r>
              <a:rPr lang="en-US" smtClean="0">
                <a:latin typeface="Arial" charset="0"/>
              </a:rPr>
              <a:t>Use of geographically inaccurate wine names and labels</a:t>
            </a:r>
          </a:p>
          <a:p>
            <a:pPr lvl="1">
              <a:buFontTx/>
              <a:buChar char="•"/>
            </a:pPr>
            <a:r>
              <a:rPr lang="en-US" smtClean="0">
                <a:latin typeface="Arial" charset="0"/>
              </a:rPr>
              <a:t>Use of subliminal messages</a:t>
            </a:r>
          </a:p>
          <a:p>
            <a:pPr lvl="1">
              <a:buFontTx/>
              <a:buChar char="•"/>
            </a:pPr>
            <a:endParaRPr lang="en-US" smtClean="0">
              <a:latin typeface="Arial" charset="0"/>
            </a:endParaRPr>
          </a:p>
          <a:p>
            <a:pPr>
              <a:buFontTx/>
              <a:buChar char="•"/>
            </a:pPr>
            <a:r>
              <a:rPr lang="en-US" smtClean="0">
                <a:latin typeface="Arial" charset="0"/>
              </a:rPr>
              <a:t>Advertising to children: actually or inherently misleading? If so, can be regulated all or in part.</a:t>
            </a:r>
          </a:p>
          <a:p>
            <a:pPr>
              <a:buFontTx/>
              <a:buChar char="•"/>
            </a:pPr>
            <a:endParaRPr lang="en-US" smtClean="0">
              <a:latin typeface="Arial" charset="0"/>
            </a:endParaRPr>
          </a:p>
          <a:p>
            <a:pPr>
              <a:buFontTx/>
              <a:buChar char="•"/>
            </a:pPr>
            <a:r>
              <a:rPr lang="en-US" smtClean="0">
                <a:latin typeface="Arial" charset="0"/>
              </a:rPr>
              <a:t>Note: even protected advertising can be regulated if the government has a really good reason and the regulation is well tailored to fit the problem.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95A0451-24E9-44B2-9E78-199CF517ADAC}" type="slidenum">
              <a:rPr lang="en-US"/>
              <a:pPr/>
              <a:t>6</a:t>
            </a:fld>
            <a:endParaRPr lang="en-US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latin typeface="Arial" charset="0"/>
              </a:rPr>
              <a:t>Define age: Ask people what age?</a:t>
            </a:r>
          </a:p>
          <a:p>
            <a:pPr>
              <a:buFontTx/>
              <a:buChar char="•"/>
            </a:pPr>
            <a:r>
              <a:rPr lang="en-US" smtClean="0">
                <a:latin typeface="Arial" charset="0"/>
              </a:rPr>
              <a:t>Define media</a:t>
            </a:r>
          </a:p>
          <a:p>
            <a:pPr>
              <a:buFontTx/>
              <a:buChar char="•"/>
            </a:pPr>
            <a:r>
              <a:rPr lang="en-US" smtClean="0">
                <a:latin typeface="Arial" charset="0"/>
              </a:rPr>
              <a:t>Percent of audience: America Idol problem</a:t>
            </a:r>
          </a:p>
          <a:p>
            <a:pPr>
              <a:buFontTx/>
              <a:buChar char="•"/>
            </a:pPr>
            <a:r>
              <a:rPr lang="en-US" smtClean="0">
                <a:latin typeface="Arial" charset="0"/>
              </a:rPr>
              <a:t>Content of ad</a:t>
            </a:r>
          </a:p>
          <a:p>
            <a:pPr>
              <a:buFontTx/>
              <a:buChar char="•"/>
            </a:pPr>
            <a:r>
              <a:rPr lang="en-US" smtClean="0">
                <a:latin typeface="Arial" charset="0"/>
              </a:rPr>
              <a:t>Programming content </a:t>
            </a:r>
          </a:p>
          <a:p>
            <a:pPr>
              <a:buFontTx/>
              <a:buChar char="•"/>
            </a:pPr>
            <a:endParaRPr lang="en-US" smtClean="0">
              <a:latin typeface="Arial" charset="0"/>
            </a:endParaRPr>
          </a:p>
          <a:p>
            <a:pPr>
              <a:buFontTx/>
              <a:buChar char="•"/>
            </a:pPr>
            <a:endParaRPr lang="en-US" smtClean="0">
              <a:latin typeface="Arial" charset="0"/>
            </a:endParaRPr>
          </a:p>
          <a:p>
            <a:pPr>
              <a:buFontTx/>
              <a:buChar char="•"/>
            </a:pPr>
            <a:endParaRPr lang="en-US" smtClean="0">
              <a:latin typeface="Arial" charset="0"/>
            </a:endParaRPr>
          </a:p>
          <a:p>
            <a:pPr>
              <a:buFontTx/>
              <a:buChar char="•"/>
            </a:pPr>
            <a:r>
              <a:rPr lang="en-US" smtClean="0">
                <a:latin typeface="Arial" charset="0"/>
              </a:rPr>
              <a:t>FTC and CFBAI have guidelines but if used for regulations, need to be backed by evidence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8470A60-3BCD-4B41-8A22-7998B9BB8DB0}" type="slidenum">
              <a:rPr lang="en-US"/>
              <a:pPr/>
              <a:t>7</a:t>
            </a:fld>
            <a:endParaRPr lang="en-US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latin typeface="Arial" charset="0"/>
              </a:rPr>
              <a:t>Techniques: immersive augmented reality, social media, data collection and profiling, location targeting, neuromarketing</a:t>
            </a:r>
          </a:p>
          <a:p>
            <a:pPr>
              <a:buFontTx/>
              <a:buChar char="•"/>
            </a:pPr>
            <a:r>
              <a:rPr lang="en-US" smtClean="0">
                <a:latin typeface="Arial" charset="0"/>
              </a:rPr>
              <a:t>Federal and state consumer protection law—outlaws ads likely to mislead a reasonable consumer in a material way (often with unfairness)</a:t>
            </a:r>
          </a:p>
          <a:p>
            <a:pPr>
              <a:buFontTx/>
              <a:buChar char="•"/>
            </a:pPr>
            <a:r>
              <a:rPr lang="en-US" smtClean="0">
                <a:latin typeface="Arial" charset="0"/>
              </a:rPr>
              <a:t>Misleading examples that FTC pursued</a:t>
            </a:r>
          </a:p>
          <a:p>
            <a:pPr lvl="1">
              <a:buFontTx/>
              <a:buChar char="•"/>
            </a:pPr>
            <a:r>
              <a:rPr lang="en-US" smtClean="0">
                <a:latin typeface="Arial" charset="0"/>
              </a:rPr>
              <a:t>Finding: Toy company engaged in unlawful practice when commercial showed Robot responding to voice commands when it couldn’t do so </a:t>
            </a:r>
          </a:p>
          <a:p>
            <a:pPr lvl="1">
              <a:buFontTx/>
              <a:buChar char="•"/>
            </a:pPr>
            <a:r>
              <a:rPr lang="en-US" smtClean="0">
                <a:latin typeface="Arial" charset="0"/>
              </a:rPr>
              <a:t>Allegation: Program length commercial designed to look like investigative news program</a:t>
            </a:r>
          </a:p>
          <a:p>
            <a:pPr lvl="1">
              <a:buFontTx/>
              <a:buChar char="•"/>
            </a:pPr>
            <a:r>
              <a:rPr lang="en-US" smtClean="0">
                <a:latin typeface="Arial" charset="0"/>
              </a:rPr>
              <a:t>Warning letter: Baby Einstein claims that videos were educational with no research behind claims</a:t>
            </a:r>
          </a:p>
          <a:p>
            <a:pPr lvl="1">
              <a:buFontTx/>
              <a:buChar char="•"/>
            </a:pPr>
            <a:r>
              <a:rPr lang="en-US" smtClean="0">
                <a:latin typeface="Arial" charset="0"/>
              </a:rPr>
              <a:t>FTC guidance on disclosing material connections between advertisers and endorsers</a:t>
            </a:r>
          </a:p>
          <a:p>
            <a:pPr lvl="2">
              <a:buFontTx/>
              <a:buChar char="•"/>
            </a:pPr>
            <a:endParaRPr lang="en-US" smtClean="0">
              <a:latin typeface="Arial" charset="0"/>
            </a:endParaRPr>
          </a:p>
          <a:p>
            <a:pPr lvl="1">
              <a:buFontTx/>
              <a:buChar char="•"/>
            </a:pPr>
            <a:endParaRPr lang="en-US" smtClean="0">
              <a:latin typeface="Arial" charset="0"/>
            </a:endParaRPr>
          </a:p>
          <a:p>
            <a:pPr lvl="2"/>
            <a:endParaRPr lang="en-US" smtClean="0">
              <a:latin typeface="Arial" charset="0"/>
            </a:endParaRPr>
          </a:p>
          <a:p>
            <a:pPr lvl="1">
              <a:buFontTx/>
              <a:buChar char="•"/>
            </a:pPr>
            <a:endParaRPr lang="en-US" smtClean="0">
              <a:latin typeface="Arial" charset="0"/>
            </a:endParaRPr>
          </a:p>
          <a:p>
            <a:pPr lvl="1">
              <a:buFontTx/>
              <a:buChar char="•"/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mtClean="0">
                <a:latin typeface="Arial" charset="0"/>
              </a:rPr>
              <a:t>Non-speech restrictions: easiest from a legal perspective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mtClean="0">
                <a:latin typeface="Arial" charset="0"/>
              </a:rPr>
              <a:t>Build the case: effect of ads on children, link between ads and consumption and obesity, what’s being advertised, what’s going on with self-regulation, etc.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mtClean="0">
                <a:latin typeface="Arial" charset="0"/>
              </a:rPr>
              <a:t>Misleading techniques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mtClean="0">
                <a:latin typeface="Arial" charset="0"/>
              </a:rPr>
              <a:t>Claims about the health benefits or other product characteristics that are not true or not supported by studies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mtClean="0">
                <a:latin typeface="Arial" charset="0"/>
              </a:rPr>
              <a:t>Sales tactics that take advantage of children’s lack of cognitive ability, experience, and sophistication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mtClean="0">
                <a:latin typeface="Arial" charset="0"/>
              </a:rPr>
              <a:t>Marketing that pretends to be something else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mtClean="0">
                <a:latin typeface="Arial" charset="0"/>
              </a:rPr>
              <a:t>Disclaimers or disclosures that are not likely to be effective for children or teens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mtClean="0">
                <a:latin typeface="Arial" charset="0"/>
              </a:rPr>
              <a:t>Marketing that takes advantage of children’s social relationships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mtClean="0">
                <a:latin typeface="Arial" charset="0"/>
              </a:rPr>
              <a:t>Marketing that sidesteps parental decision-making and control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mtClean="0">
                <a:latin typeface="Arial" charset="0"/>
              </a:rPr>
              <a:t>Marketing that invades a child’s privacy or puts a child at risk, such as marketing that takes into account a child’s physical location and/or detailed personal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CF93E5-B4AB-42B3-B328-C484DAF115BD}" type="slidenum">
              <a:rPr lang="en-US"/>
              <a:pPr/>
              <a:t>9</a:t>
            </a:fld>
            <a:endParaRPr lang="en-US"/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04DBFE-CCAD-47BA-9A94-941D4A7C69EC}" type="slidenum">
              <a:rPr lang="en-US" sz="1200">
                <a:solidFill>
                  <a:srgbClr val="000000"/>
                </a:solidFill>
                <a:latin typeface="Lucida Grande" pitchFamily="-107" charset="0"/>
                <a:ea typeface="ヒラギノ角ゴ Pro W3" pitchFamily="-107" charset="-128"/>
                <a:sym typeface="Lucida Grande" pitchFamily="-107" charset="0"/>
              </a:rPr>
              <a:pPr algn="r"/>
              <a:t>9</a:t>
            </a:fld>
            <a:endParaRPr lang="en-US" sz="1200">
              <a:solidFill>
                <a:srgbClr val="000000"/>
              </a:solidFill>
              <a:latin typeface="Lucida Grande" pitchFamily="-107" charset="0"/>
              <a:ea typeface="ヒラギノ角ゴ Pro W3" pitchFamily="-107" charset="-128"/>
              <a:sym typeface="Lucida Grande" pitchFamily="-107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943100"/>
            <a:ext cx="37846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7846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36600" y="301625"/>
            <a:ext cx="77216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11200" y="1943100"/>
            <a:ext cx="77216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20000" y="6400800"/>
            <a:ext cx="12192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endParaRPr lang="en-US" sz="1000" b="1">
              <a:solidFill>
                <a:srgbClr val="000000"/>
              </a:solidFill>
              <a:ea typeface="ヒラギノ角ゴ Pro W3" pitchFamily="-107" charset="-128"/>
              <a:sym typeface="Lucida Grande" pitchFamily="-10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1" r:id="rId2"/>
    <p:sldLayoutId id="2147483840" r:id="rId3"/>
    <p:sldLayoutId id="2147483839" r:id="rId4"/>
    <p:sldLayoutId id="2147483838" r:id="rId5"/>
    <p:sldLayoutId id="2147483837" r:id="rId6"/>
    <p:sldLayoutId id="2147483836" r:id="rId7"/>
    <p:sldLayoutId id="2147483835" r:id="rId8"/>
    <p:sldLayoutId id="2147483834" r:id="rId9"/>
  </p:sldLayoutIdLst>
  <p:transition/>
  <p:hf sldNum="0"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300" b="1">
          <a:solidFill>
            <a:srgbClr val="518A7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300" b="1">
          <a:solidFill>
            <a:srgbClr val="518A78"/>
          </a:solidFill>
          <a:latin typeface="Arial" pitchFamily="-107" charset="0"/>
          <a:ea typeface="ヒラギノ明朝 Pro W6" pitchFamily="-107" charset="-128"/>
          <a:cs typeface="ヒラギノ明朝 Pro W6" pitchFamily="-107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300" b="1">
          <a:solidFill>
            <a:srgbClr val="518A78"/>
          </a:solidFill>
          <a:latin typeface="Arial" pitchFamily="-107" charset="0"/>
          <a:ea typeface="ヒラギノ明朝 Pro W6" pitchFamily="-107" charset="-128"/>
          <a:cs typeface="ヒラギノ明朝 Pro W6" pitchFamily="-107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300" b="1">
          <a:solidFill>
            <a:srgbClr val="518A78"/>
          </a:solidFill>
          <a:latin typeface="Arial" pitchFamily="-107" charset="0"/>
          <a:ea typeface="ヒラギノ明朝 Pro W6" pitchFamily="-107" charset="-128"/>
          <a:cs typeface="ヒラギノ明朝 Pro W6" pitchFamily="-107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300" b="1">
          <a:solidFill>
            <a:srgbClr val="518A78"/>
          </a:solidFill>
          <a:latin typeface="Arial" pitchFamily="-107" charset="0"/>
          <a:ea typeface="ヒラギノ明朝 Pro W6" pitchFamily="-107" charset="-128"/>
          <a:cs typeface="ヒラギノ明朝 Pro W6" pitchFamily="-107" charset="-128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300" b="1">
          <a:solidFill>
            <a:srgbClr val="518A78"/>
          </a:solidFill>
          <a:latin typeface="Arial" pitchFamily="-107" charset="0"/>
          <a:ea typeface="ヒラギノ明朝 Pro W6" pitchFamily="-107" charset="-128"/>
          <a:cs typeface="ヒラギノ明朝 Pro W6" pitchFamily="-107" charset="-128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300" b="1">
          <a:solidFill>
            <a:srgbClr val="518A78"/>
          </a:solidFill>
          <a:latin typeface="Arial" pitchFamily="-107" charset="0"/>
          <a:ea typeface="ヒラギノ明朝 Pro W6" pitchFamily="-107" charset="-128"/>
          <a:cs typeface="ヒラギノ明朝 Pro W6" pitchFamily="-107" charset="-128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300" b="1">
          <a:solidFill>
            <a:srgbClr val="518A78"/>
          </a:solidFill>
          <a:latin typeface="Arial" pitchFamily="-107" charset="0"/>
          <a:ea typeface="ヒラギノ明朝 Pro W6" pitchFamily="-107" charset="-128"/>
          <a:cs typeface="ヒラギノ明朝 Pro W6" pitchFamily="-107" charset="-128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300" b="1">
          <a:solidFill>
            <a:srgbClr val="518A78"/>
          </a:solidFill>
          <a:latin typeface="Arial" pitchFamily="-107" charset="0"/>
          <a:ea typeface="ヒラギノ明朝 Pro W6" pitchFamily="-107" charset="-128"/>
          <a:cs typeface="ヒラギノ明朝 Pro W6" pitchFamily="-107" charset="-128"/>
        </a:defRPr>
      </a:lvl9pPr>
    </p:titleStyle>
    <p:bodyStyle>
      <a:lvl1pPr marL="355600" indent="-355600" algn="l" rtl="0" eaLnBrk="0" fontAlgn="base" hangingPunct="0">
        <a:spcBef>
          <a:spcPts val="1000"/>
        </a:spcBef>
        <a:spcAft>
          <a:spcPct val="0"/>
        </a:spcAft>
        <a:buSzPct val="124000"/>
        <a:buFont typeface="Wingdings" pitchFamily="2" charset="2"/>
        <a:buChar char="§"/>
        <a:defRPr sz="3100">
          <a:solidFill>
            <a:srgbClr val="333333"/>
          </a:solidFill>
          <a:latin typeface="+mn-lt"/>
          <a:ea typeface="+mn-ea"/>
          <a:cs typeface="+mn-cs"/>
        </a:defRPr>
      </a:lvl1pPr>
      <a:lvl2pPr marL="800100" indent="-304800" algn="l" rtl="0" eaLnBrk="0" fontAlgn="base" hangingPunct="0">
        <a:spcBef>
          <a:spcPts val="1200"/>
        </a:spcBef>
        <a:spcAft>
          <a:spcPct val="0"/>
        </a:spcAft>
        <a:buSzPct val="85000"/>
        <a:buChar char="o"/>
        <a:defRPr sz="2000">
          <a:solidFill>
            <a:srgbClr val="333333"/>
          </a:solidFill>
          <a:latin typeface="+mn-lt"/>
          <a:ea typeface="+mn-ea"/>
          <a:cs typeface="+mn-cs"/>
        </a:defRPr>
      </a:lvl2pPr>
      <a:lvl3pPr marL="1066800" indent="-254000" algn="l" rtl="0" eaLnBrk="0" fontAlgn="base" hangingPunct="0">
        <a:spcBef>
          <a:spcPts val="1200"/>
        </a:spcBef>
        <a:spcAft>
          <a:spcPct val="0"/>
        </a:spcAft>
        <a:buSzPct val="93000"/>
        <a:buChar char="o"/>
        <a:defRPr sz="2000">
          <a:solidFill>
            <a:srgbClr val="333333"/>
          </a:solidFill>
          <a:latin typeface="+mn-lt"/>
          <a:ea typeface="+mn-ea"/>
          <a:cs typeface="+mn-cs"/>
        </a:defRPr>
      </a:lvl3pPr>
      <a:lvl4pPr marL="1384300" indent="-254000" algn="l" rtl="0" eaLnBrk="0" fontAlgn="base" hangingPunct="0">
        <a:spcBef>
          <a:spcPts val="1200"/>
        </a:spcBef>
        <a:spcAft>
          <a:spcPct val="0"/>
        </a:spcAft>
        <a:buSzPct val="93000"/>
        <a:buChar char="o"/>
        <a:defRPr sz="2000">
          <a:solidFill>
            <a:srgbClr val="333333"/>
          </a:solidFill>
          <a:latin typeface="+mn-lt"/>
          <a:ea typeface="+mn-ea"/>
          <a:cs typeface="+mn-cs"/>
        </a:defRPr>
      </a:lvl4pPr>
      <a:lvl5pPr marL="1689100" indent="-254000" algn="l" rtl="0" eaLnBrk="0" fontAlgn="base" hangingPunct="0">
        <a:spcBef>
          <a:spcPts val="1200"/>
        </a:spcBef>
        <a:spcAft>
          <a:spcPct val="0"/>
        </a:spcAft>
        <a:buSzPct val="93000"/>
        <a:buChar char="o"/>
        <a:defRPr sz="2000">
          <a:solidFill>
            <a:srgbClr val="333333"/>
          </a:solidFill>
          <a:latin typeface="+mn-lt"/>
          <a:ea typeface="+mn-ea"/>
          <a:cs typeface="+mn-cs"/>
        </a:defRPr>
      </a:lvl5pPr>
      <a:lvl6pPr marL="2146300" indent="-254000" algn="l" rtl="0" eaLnBrk="0" fontAlgn="base" hangingPunct="0">
        <a:spcBef>
          <a:spcPts val="1200"/>
        </a:spcBef>
        <a:spcAft>
          <a:spcPct val="0"/>
        </a:spcAft>
        <a:buSzPct val="93000"/>
        <a:buChar char="o"/>
        <a:defRPr sz="2000">
          <a:solidFill>
            <a:srgbClr val="333333"/>
          </a:solidFill>
          <a:latin typeface="+mn-lt"/>
          <a:ea typeface="+mn-ea"/>
          <a:cs typeface="+mn-cs"/>
        </a:defRPr>
      </a:lvl6pPr>
      <a:lvl7pPr marL="2603500" indent="-254000" algn="l" rtl="0" eaLnBrk="0" fontAlgn="base" hangingPunct="0">
        <a:spcBef>
          <a:spcPts val="1200"/>
        </a:spcBef>
        <a:spcAft>
          <a:spcPct val="0"/>
        </a:spcAft>
        <a:buSzPct val="93000"/>
        <a:buChar char="o"/>
        <a:defRPr sz="2000">
          <a:solidFill>
            <a:srgbClr val="333333"/>
          </a:solidFill>
          <a:latin typeface="+mn-lt"/>
          <a:ea typeface="+mn-ea"/>
          <a:cs typeface="+mn-cs"/>
        </a:defRPr>
      </a:lvl7pPr>
      <a:lvl8pPr marL="3060700" indent="-254000" algn="l" rtl="0" eaLnBrk="0" fontAlgn="base" hangingPunct="0">
        <a:spcBef>
          <a:spcPts val="1200"/>
        </a:spcBef>
        <a:spcAft>
          <a:spcPct val="0"/>
        </a:spcAft>
        <a:buSzPct val="93000"/>
        <a:buChar char="o"/>
        <a:defRPr sz="2000">
          <a:solidFill>
            <a:srgbClr val="333333"/>
          </a:solidFill>
          <a:latin typeface="+mn-lt"/>
          <a:ea typeface="+mn-ea"/>
          <a:cs typeface="+mn-cs"/>
        </a:defRPr>
      </a:lvl8pPr>
      <a:lvl9pPr marL="3517900" indent="-254000" algn="l" rtl="0" eaLnBrk="0" fontAlgn="base" hangingPunct="0">
        <a:spcBef>
          <a:spcPts val="1200"/>
        </a:spcBef>
        <a:spcAft>
          <a:spcPct val="0"/>
        </a:spcAft>
        <a:buSzPct val="93000"/>
        <a:buChar char="o"/>
        <a:defRPr sz="2000">
          <a:solidFill>
            <a:srgbClr val="33333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PHLP_logo_wo-Tag_Rev.eps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91400" y="228600"/>
            <a:ext cx="1025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000" baseline="-25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aseline="-25000">
          <a:solidFill>
            <a:srgbClr val="333333"/>
          </a:solidFill>
          <a:latin typeface="Verdana" pitchFamily="34" charset="0"/>
          <a:ea typeface="ヒラギノ明朝 Pro W6" pitchFamily="-107" charset="-128"/>
        </a:defRPr>
      </a:lvl2pPr>
      <a:lvl3pPr algn="ctr" rtl="0" fontAlgn="base">
        <a:spcBef>
          <a:spcPct val="0"/>
        </a:spcBef>
        <a:spcAft>
          <a:spcPct val="0"/>
        </a:spcAft>
        <a:defRPr sz="4000" baseline="-25000">
          <a:solidFill>
            <a:srgbClr val="333333"/>
          </a:solidFill>
          <a:latin typeface="Verdana" pitchFamily="34" charset="0"/>
          <a:ea typeface="ヒラギノ明朝 Pro W6" pitchFamily="-107" charset="-128"/>
        </a:defRPr>
      </a:lvl3pPr>
      <a:lvl4pPr algn="ctr" rtl="0" fontAlgn="base">
        <a:spcBef>
          <a:spcPct val="0"/>
        </a:spcBef>
        <a:spcAft>
          <a:spcPct val="0"/>
        </a:spcAft>
        <a:defRPr sz="4000" baseline="-25000">
          <a:solidFill>
            <a:srgbClr val="333333"/>
          </a:solidFill>
          <a:latin typeface="Verdana" pitchFamily="34" charset="0"/>
          <a:ea typeface="ヒラギノ明朝 Pro W6" pitchFamily="-107" charset="-128"/>
        </a:defRPr>
      </a:lvl4pPr>
      <a:lvl5pPr algn="ctr" rtl="0" fontAlgn="base">
        <a:spcBef>
          <a:spcPct val="0"/>
        </a:spcBef>
        <a:spcAft>
          <a:spcPct val="0"/>
        </a:spcAft>
        <a:defRPr sz="4000" baseline="-25000">
          <a:solidFill>
            <a:srgbClr val="333333"/>
          </a:solidFill>
          <a:latin typeface="Verdana" pitchFamily="34" charset="0"/>
          <a:ea typeface="ヒラギノ明朝 Pro W6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aseline="-25000">
          <a:solidFill>
            <a:srgbClr val="333333"/>
          </a:solidFill>
          <a:latin typeface="Verdana" pitchFamily="34" charset="0"/>
          <a:ea typeface="ヒラギノ明朝 Pro W6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 baseline="-25000">
          <a:solidFill>
            <a:srgbClr val="333333"/>
          </a:solidFill>
          <a:latin typeface="Verdana" pitchFamily="34" charset="0"/>
          <a:ea typeface="ヒラギノ明朝 Pro W6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 baseline="-25000">
          <a:solidFill>
            <a:srgbClr val="333333"/>
          </a:solidFill>
          <a:latin typeface="Verdana" pitchFamily="34" charset="0"/>
          <a:ea typeface="ヒラギノ明朝 Pro W6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 baseline="-25000">
          <a:solidFill>
            <a:srgbClr val="333333"/>
          </a:solidFill>
          <a:latin typeface="Verdana" pitchFamily="34" charset="0"/>
          <a:ea typeface="ヒラギノ明朝 Pro W6" pitchFamily="-107" charset="-128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defRPr sz="2800">
          <a:solidFill>
            <a:srgbClr val="3F3F3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defRPr sz="2800">
          <a:solidFill>
            <a:srgbClr val="3F3F3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defRPr sz="2800">
          <a:solidFill>
            <a:srgbClr val="3F3F3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defRPr sz="2800">
          <a:solidFill>
            <a:srgbClr val="3F3F3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defRPr sz="2800">
          <a:solidFill>
            <a:srgbClr val="3F3F3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defRPr sz="2800">
          <a:solidFill>
            <a:srgbClr val="3F3F3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defRPr sz="2800">
          <a:solidFill>
            <a:srgbClr val="3F3F3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defRPr sz="2800">
          <a:solidFill>
            <a:srgbClr val="3F3F3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defRPr sz="2800">
          <a:solidFill>
            <a:srgbClr val="3F3F3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flickr.com/photos/aboutmcdonalds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lanonline.org/childhood-obesity/products/food_marketing_FT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planonline.org/childhood-obesity/products/State-AG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4194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800">
                <a:solidFill>
                  <a:schemeClr val="bg2"/>
                </a:solidFill>
              </a:rPr>
              <a:t>A Legal Research Perspective</a:t>
            </a:r>
            <a:br>
              <a:rPr lang="en-US" sz="4800">
                <a:solidFill>
                  <a:schemeClr val="bg2"/>
                </a:solidFill>
              </a:rPr>
            </a:br>
            <a:r>
              <a:rPr lang="en-US">
                <a:solidFill>
                  <a:schemeClr val="bg2"/>
                </a:solidFill>
              </a:rPr>
              <a:t/>
            </a:r>
            <a:br>
              <a:rPr lang="en-US">
                <a:solidFill>
                  <a:schemeClr val="bg2"/>
                </a:solidFill>
              </a:rPr>
            </a:br>
            <a:r>
              <a:rPr lang="en-US" sz="3200">
                <a:solidFill>
                  <a:schemeClr val="bg2"/>
                </a:solidFill>
              </a:rPr>
              <a:t>NCCOR/RWJF Research Roundtable III:</a:t>
            </a:r>
            <a:br>
              <a:rPr lang="en-US" sz="3200">
                <a:solidFill>
                  <a:schemeClr val="bg2"/>
                </a:solidFill>
              </a:rPr>
            </a:br>
            <a:r>
              <a:rPr lang="en-US" sz="3200">
                <a:solidFill>
                  <a:schemeClr val="bg2"/>
                </a:solidFill>
              </a:rPr>
              <a:t>Food Advertising and Marketing to Children and Youth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14400" y="3886200"/>
            <a:ext cx="68580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</a:pPr>
            <a:endParaRPr lang="en-US"/>
          </a:p>
          <a:p>
            <a:pPr algn="l">
              <a:lnSpc>
                <a:spcPct val="90000"/>
              </a:lnSpc>
            </a:pPr>
            <a:endParaRPr lang="en-US"/>
          </a:p>
          <a:p>
            <a:pPr algn="l">
              <a:lnSpc>
                <a:spcPct val="90000"/>
              </a:lnSpc>
            </a:pPr>
            <a:r>
              <a:rPr lang="en-US" sz="2400" baseline="-25000">
                <a:solidFill>
                  <a:schemeClr val="bg2"/>
                </a:solidFill>
                <a:latin typeface="Verdana" pitchFamily="34" charset="0"/>
              </a:rPr>
              <a:t>Samantha Graff</a:t>
            </a:r>
          </a:p>
          <a:p>
            <a:pPr algn="l">
              <a:lnSpc>
                <a:spcPct val="90000"/>
              </a:lnSpc>
            </a:pPr>
            <a:r>
              <a:rPr lang="en-US" sz="2400" baseline="-25000">
                <a:solidFill>
                  <a:schemeClr val="bg2"/>
                </a:solidFill>
                <a:latin typeface="Verdana" pitchFamily="34" charset="0"/>
              </a:rPr>
              <a:t>NPLAN Legal Research Director</a:t>
            </a:r>
          </a:p>
          <a:p>
            <a:pPr algn="l">
              <a:lnSpc>
                <a:spcPct val="90000"/>
              </a:lnSpc>
            </a:pPr>
            <a:r>
              <a:rPr lang="en-US" sz="2400" baseline="-25000">
                <a:solidFill>
                  <a:schemeClr val="bg2"/>
                </a:solidFill>
                <a:latin typeface="Verdana" pitchFamily="34" charset="0"/>
              </a:rPr>
              <a:t>sgraff@phlpnet.org</a:t>
            </a:r>
          </a:p>
          <a:p>
            <a:pPr algn="l">
              <a:lnSpc>
                <a:spcPct val="90000"/>
              </a:lnSpc>
            </a:pPr>
            <a:r>
              <a:rPr lang="en-US" sz="2400" baseline="-25000">
                <a:solidFill>
                  <a:schemeClr val="bg2"/>
                </a:solidFill>
                <a:latin typeface="Verdana" pitchFamily="34" charset="0"/>
              </a:rPr>
              <a:t>April 5,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300" smtClean="0">
                <a:latin typeface="Calibri" pitchFamily="34" charset="0"/>
              </a:rPr>
              <a:t>Disclaimer</a:t>
            </a:r>
          </a:p>
        </p:txBody>
      </p:sp>
      <p:sp>
        <p:nvSpPr>
          <p:cNvPr id="35843" name="Rectangle 3"/>
          <p:cNvSpPr>
            <a:spLocks noChangeArrowheads="1"/>
          </p:cNvSpPr>
          <p:nvPr>
            <p:ph type="body" idx="4294967295"/>
          </p:nvPr>
        </p:nvSpPr>
        <p:spPr>
          <a:xfrm>
            <a:off x="711200" y="1943100"/>
            <a:ext cx="7721600" cy="3390900"/>
          </a:xfrm>
        </p:spPr>
        <p:txBody>
          <a:bodyPr/>
          <a:lstStyle/>
          <a:p>
            <a:pPr marL="0" indent="0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en-US" sz="2100" i="1" smtClean="0"/>
              <a:t>The information provided in this seminar is for informational purposes only, and does not constitute legal advice. Public Health Law &amp; Policy does not enter into attorney-client relationships.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FontTx/>
              <a:buNone/>
            </a:pPr>
            <a:endParaRPr lang="en-US" sz="2100" i="1" smtClean="0"/>
          </a:p>
          <a:p>
            <a:pPr marL="0" indent="0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sz="2100" i="1" smtClean="0"/>
              <a:t>The primary purpose of this training is to address legal and/or policy options to improve public health. There is no intent to reflect a view on specific legislation. PHLP incorporates objective non-partisan analysis, study, and research in all our work.</a:t>
            </a:r>
            <a:r>
              <a:rPr lang="en-US" sz="2100" smtClean="0"/>
              <a:t> </a:t>
            </a:r>
            <a:endParaRPr lang="en-US" sz="2100" i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integrated_marketing_team.png"/>
          <p:cNvPicPr>
            <a:picLocks noChangeAspect="1"/>
          </p:cNvPicPr>
          <p:nvPr/>
        </p:nvPicPr>
        <p:blipFill>
          <a:blip r:embed="rId3"/>
          <a:srcRect l="14420" t="2054" r="15436" b="4718"/>
          <a:stretch>
            <a:fillRect/>
          </a:stretch>
        </p:blipFill>
        <p:spPr bwMode="auto">
          <a:xfrm>
            <a:off x="1600200" y="906463"/>
            <a:ext cx="5791200" cy="587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7" name="Group 8"/>
          <p:cNvGrpSpPr>
            <a:grpSpLocks/>
          </p:cNvGrpSpPr>
          <p:nvPr/>
        </p:nvGrpSpPr>
        <p:grpSpPr bwMode="auto">
          <a:xfrm>
            <a:off x="3876675" y="3200400"/>
            <a:ext cx="1304925" cy="1295400"/>
            <a:chOff x="3813168" y="2779710"/>
            <a:chExt cx="1305460" cy="1295400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823228" y="2779710"/>
              <a:ext cx="1295400" cy="1295400"/>
            </a:xfrm>
            <a:prstGeom prst="ellipse">
              <a:avLst/>
            </a:prstGeom>
            <a:gradFill rotWithShape="1">
              <a:gsLst>
                <a:gs pos="0">
                  <a:srgbClr val="B2E0CF"/>
                </a:gs>
                <a:gs pos="100000">
                  <a:srgbClr val="48937B"/>
                </a:gs>
              </a:gsLst>
              <a:lin ang="5400000"/>
            </a:gradFill>
            <a:ln w="9525">
              <a:solidFill>
                <a:srgbClr val="4E8876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3813168" y="3200400"/>
              <a:ext cx="1295400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chemeClr val="tx2">
                  <a:alpha val="42999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b="1" dirty="0">
                  <a:solidFill>
                    <a:schemeClr val="tx1"/>
                  </a:solidFill>
                  <a:latin typeface="Arial" pitchFamily="-107" charset="0"/>
                </a:rPr>
                <a:t>Marketing Communications</a:t>
              </a:r>
            </a:p>
          </p:txBody>
        </p:sp>
      </p:grp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1625"/>
            <a:ext cx="7721600" cy="990600"/>
          </a:xfrm>
        </p:spPr>
        <p:txBody>
          <a:bodyPr anchor="t"/>
          <a:lstStyle/>
          <a:p>
            <a:r>
              <a:rPr lang="en-US" sz="3200" smtClean="0">
                <a:solidFill>
                  <a:srgbClr val="5B5E5E"/>
                </a:solidFill>
              </a:rPr>
              <a:t>Integrated Marketing Communications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89000" y="838200"/>
            <a:ext cx="7721600" cy="990600"/>
          </a:xfrm>
          <a:prstGeom prst="rect">
            <a:avLst/>
          </a:prstGeom>
          <a:solidFill>
            <a:srgbClr val="FFFFFF">
              <a:alpha val="80000"/>
            </a:srgbClr>
          </a:solidFill>
          <a:ln w="12700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r" eaLnBrk="0" hangingPunct="0">
              <a:lnSpc>
                <a:spcPct val="80000"/>
              </a:lnSpc>
            </a:pPr>
            <a:r>
              <a:rPr lang="en-US" sz="4800" b="1">
                <a:solidFill>
                  <a:srgbClr val="6CC1D4"/>
                </a:solidFill>
              </a:rPr>
              <a:t>everything</a:t>
            </a:r>
            <a:r>
              <a:rPr lang="en-US" sz="3200" b="1">
                <a:solidFill>
                  <a:srgbClr val="6CC1D4"/>
                </a:solidFill>
              </a:rPr>
              <a:t> </a:t>
            </a:r>
            <a:r>
              <a:rPr lang="en-US" sz="3200" b="1">
                <a:solidFill>
                  <a:srgbClr val="5B5E5E"/>
                </a:solidFill>
              </a:rPr>
              <a:t>is marketing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69913" y="381000"/>
            <a:ext cx="7721600" cy="990600"/>
          </a:xfrm>
        </p:spPr>
        <p:txBody>
          <a:bodyPr anchor="t"/>
          <a:lstStyle/>
          <a:p>
            <a:r>
              <a:rPr lang="en-US" sz="3200" smtClean="0">
                <a:solidFill>
                  <a:srgbClr val="5B5E5E"/>
                </a:solidFill>
              </a:rPr>
              <a:t>the First Amendment</a:t>
            </a:r>
          </a:p>
        </p:txBody>
      </p:sp>
      <p:pic>
        <p:nvPicPr>
          <p:cNvPr id="18435" name="Picture 9" descr="120470303_2bb3365c08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3451225"/>
            <a:ext cx="3213100" cy="3101975"/>
          </a:xfrm>
          <a:noFill/>
        </p:spPr>
      </p:pic>
      <p:pic>
        <p:nvPicPr>
          <p:cNvPr id="18436" name="Picture 9" descr="120470303_2bb3365c08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3451225"/>
            <a:ext cx="3213100" cy="3101975"/>
          </a:xfrm>
          <a:noFill/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 rot="-2078216">
            <a:off x="1676400" y="2287588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</a:rPr>
              <a:t>advertising</a:t>
            </a: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 rot="-2312139">
            <a:off x="5743575" y="1989138"/>
            <a:ext cx="2913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other marketing practices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52600" y="139700"/>
            <a:ext cx="72390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eaLnBrk="0" hangingPunct="0">
              <a:lnSpc>
                <a:spcPct val="80000"/>
              </a:lnSpc>
              <a:spcAft>
                <a:spcPts val="6600"/>
              </a:spcAft>
            </a:pPr>
            <a:r>
              <a:rPr lang="en-US" sz="5300" b="1">
                <a:solidFill>
                  <a:srgbClr val="6CC1D4"/>
                </a:solidFill>
              </a:rPr>
              <a:t>              </a:t>
            </a:r>
            <a:r>
              <a:rPr lang="en-US" sz="3000" b="1">
                <a:solidFill>
                  <a:srgbClr val="6CC1D4"/>
                </a:solidFill>
              </a:rPr>
              <a:t>    </a:t>
            </a:r>
            <a:r>
              <a:rPr lang="en-US" sz="3000" b="1">
                <a:solidFill>
                  <a:srgbClr val="5B5E5E"/>
                </a:solidFill>
              </a:rPr>
              <a:t>provides </a:t>
            </a:r>
            <a:r>
              <a:rPr lang="en-US" sz="4800" b="1">
                <a:solidFill>
                  <a:srgbClr val="6CC1D4"/>
                </a:solidFill>
              </a:rPr>
              <a:t>protection</a:t>
            </a:r>
            <a:r>
              <a:rPr lang="en-US" sz="3300" b="1">
                <a:solidFill>
                  <a:srgbClr val="5B5E5E"/>
                </a:solidFill>
              </a:rPr>
              <a:t> </a:t>
            </a:r>
            <a:r>
              <a:rPr lang="en-US" sz="3200" b="1">
                <a:solidFill>
                  <a:srgbClr val="5B5E5E"/>
                </a:solidFill>
              </a:rPr>
              <a:t>for advertising</a:t>
            </a:r>
            <a:endParaRPr lang="en-US" sz="3200" b="1">
              <a:solidFill>
                <a:srgbClr val="6CC1D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7" descr="PepsiDisplay"/>
          <p:cNvPicPr>
            <a:picLocks noChangeAspect="1" noChangeArrowheads="1"/>
          </p:cNvPicPr>
          <p:nvPr/>
        </p:nvPicPr>
        <p:blipFill>
          <a:blip r:embed="rId3"/>
          <a:srcRect l="4007" t="15054" r="55589" b="11743"/>
          <a:stretch>
            <a:fillRect/>
          </a:stretch>
        </p:blipFill>
        <p:spPr bwMode="auto">
          <a:xfrm>
            <a:off x="6248400" y="609600"/>
            <a:ext cx="2068513" cy="2895600"/>
          </a:xfrm>
          <a:prstGeom prst="rect">
            <a:avLst/>
          </a:prstGeom>
          <a:noFill/>
          <a:ln w="28575">
            <a:solidFill>
              <a:srgbClr val="6CC1D4"/>
            </a:solidFill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216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eaLnBrk="0" hangingPunct="0">
              <a:lnSpc>
                <a:spcPct val="80000"/>
              </a:lnSpc>
            </a:pPr>
            <a:r>
              <a:rPr lang="en-US" sz="3200" b="1">
                <a:solidFill>
                  <a:srgbClr val="5B5E5E"/>
                </a:solidFill>
              </a:rPr>
              <a:t>what is</a:t>
            </a:r>
            <a:r>
              <a:rPr lang="en-US" sz="3300" b="1">
                <a:solidFill>
                  <a:srgbClr val="3A3838"/>
                </a:solidFill>
              </a:rPr>
              <a:t> </a:t>
            </a:r>
            <a:r>
              <a:rPr lang="en-US" sz="4800" b="1">
                <a:solidFill>
                  <a:srgbClr val="6CC1D4"/>
                </a:solidFill>
              </a:rPr>
              <a:t>advertising</a:t>
            </a:r>
            <a:r>
              <a:rPr lang="en-US" sz="3300" b="1">
                <a:solidFill>
                  <a:srgbClr val="5B5E5E"/>
                </a:solidFill>
              </a:rPr>
              <a:t>?</a:t>
            </a:r>
            <a:endParaRPr lang="en-US" sz="3300" b="1">
              <a:solidFill>
                <a:srgbClr val="3A3838"/>
              </a:solidFill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0"/>
            <a:ext cx="3352800" cy="2743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48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3886200"/>
            <a:ext cx="3657600" cy="25415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286000" y="3886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cs typeface="Arial" charset="0"/>
              </a:rPr>
              <a:t>©</a:t>
            </a:r>
            <a:r>
              <a:rPr lang="en-US" sz="1200">
                <a:hlinkClick r:id="rId6"/>
              </a:rPr>
              <a:t>aboutmcdonalds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5B5E5E"/>
                </a:solidFill>
              </a:rPr>
              <a:t>what advertising is</a:t>
            </a:r>
            <a:r>
              <a:rPr lang="en-US" sz="2900" smtClean="0">
                <a:solidFill>
                  <a:srgbClr val="5B5E5E"/>
                </a:solidFill>
              </a:rPr>
              <a:t> </a:t>
            </a:r>
            <a:r>
              <a:rPr lang="en-US" sz="4800" smtClean="0">
                <a:solidFill>
                  <a:srgbClr val="6CC1D4"/>
                </a:solidFill>
              </a:rPr>
              <a:t>unprotected</a:t>
            </a:r>
            <a:r>
              <a:rPr lang="en-US" sz="2900" smtClean="0">
                <a:solidFill>
                  <a:srgbClr val="5B5E5E"/>
                </a:solidFill>
              </a:rPr>
              <a:t>?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43100"/>
            <a:ext cx="3784600" cy="4025900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FontTx/>
              <a:buNone/>
            </a:pPr>
            <a:r>
              <a:rPr lang="en-US" u="sng" smtClean="0"/>
              <a:t>unprotected</a:t>
            </a:r>
          </a:p>
          <a:p>
            <a:pPr marL="0" indent="0" algn="ctr">
              <a:spcAft>
                <a:spcPts val="1200"/>
              </a:spcAft>
              <a:buFont typeface="Wingdings" pitchFamily="2" charset="2"/>
              <a:buNone/>
            </a:pPr>
            <a:r>
              <a:rPr lang="en-US" sz="2600" smtClean="0"/>
              <a:t>advertising for unlawful activities</a:t>
            </a:r>
          </a:p>
          <a:p>
            <a:pPr marL="0" indent="0" algn="ctr">
              <a:spcAft>
                <a:spcPts val="1200"/>
              </a:spcAft>
              <a:buFont typeface="Wingdings" pitchFamily="2" charset="2"/>
              <a:buNone/>
            </a:pPr>
            <a:r>
              <a:rPr lang="en-US" sz="2600" smtClean="0"/>
              <a:t>false advertising</a:t>
            </a:r>
          </a:p>
          <a:p>
            <a:pPr marL="0" indent="0" algn="ctr">
              <a:spcAft>
                <a:spcPts val="1200"/>
              </a:spcAft>
              <a:buFont typeface="Wingdings" pitchFamily="2" charset="2"/>
              <a:buNone/>
            </a:pPr>
            <a:r>
              <a:rPr lang="en-US" sz="2600" smtClean="0">
                <a:solidFill>
                  <a:schemeClr val="tx1"/>
                </a:solidFill>
              </a:rPr>
              <a:t>actually or inherently</a:t>
            </a:r>
            <a:r>
              <a:rPr lang="en-US" sz="2600" smtClean="0">
                <a:solidFill>
                  <a:srgbClr val="6CC1D4"/>
                </a:solidFill>
              </a:rPr>
              <a:t> </a:t>
            </a:r>
            <a:r>
              <a:rPr lang="en-US" sz="2600" smtClean="0"/>
              <a:t>misleading advertising</a:t>
            </a:r>
          </a:p>
          <a:p>
            <a:pPr marL="0" indent="0" algn="ctr">
              <a:spcAft>
                <a:spcPts val="1200"/>
              </a:spcAft>
            </a:pPr>
            <a:endParaRPr lang="en-US" smtClean="0"/>
          </a:p>
        </p:txBody>
      </p:sp>
      <p:sp>
        <p:nvSpPr>
          <p:cNvPr id="24580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749800" y="1943100"/>
            <a:ext cx="3784600" cy="4025900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FontTx/>
              <a:buNone/>
            </a:pPr>
            <a:r>
              <a:rPr lang="en-US" u="sng" smtClean="0"/>
              <a:t>protected</a:t>
            </a:r>
          </a:p>
          <a:p>
            <a:pPr marL="0" indent="0" algn="ctr">
              <a:spcAft>
                <a:spcPts val="1200"/>
              </a:spcAft>
              <a:buFont typeface="Wingdings" pitchFamily="2" charset="2"/>
              <a:buNone/>
            </a:pPr>
            <a:r>
              <a:rPr lang="en-US" sz="2600" smtClean="0"/>
              <a:t>non-misleading advertising</a:t>
            </a:r>
          </a:p>
          <a:p>
            <a:pPr marL="0" indent="0" algn="ctr">
              <a:spcAft>
                <a:spcPts val="1200"/>
              </a:spcAft>
              <a:buFont typeface="Wingdings" pitchFamily="2" charset="2"/>
              <a:buNone/>
            </a:pPr>
            <a:r>
              <a:rPr lang="en-US" smtClean="0">
                <a:solidFill>
                  <a:schemeClr val="tx1"/>
                </a:solidFill>
              </a:rPr>
              <a:t>potentially</a:t>
            </a:r>
            <a:r>
              <a:rPr lang="en-US" smtClean="0">
                <a:solidFill>
                  <a:srgbClr val="6CC1D4"/>
                </a:solidFill>
              </a:rPr>
              <a:t> </a:t>
            </a:r>
            <a:r>
              <a:rPr lang="en-US" smtClean="0"/>
              <a:t>misleading advertising</a:t>
            </a:r>
          </a:p>
          <a:p>
            <a:pPr marL="0" indent="0" algn="ctr">
              <a:spcAft>
                <a:spcPts val="1200"/>
              </a:spcAft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 rot="-2078216">
            <a:off x="1676400" y="2209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5400000">
            <a:off x="3048001" y="4038600"/>
            <a:ext cx="3048000" cy="3175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216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eaLnBrk="0" hangingPunct="0">
              <a:lnSpc>
                <a:spcPct val="80000"/>
              </a:lnSpc>
            </a:pPr>
            <a:r>
              <a:rPr lang="en-US" sz="3200" b="1">
                <a:solidFill>
                  <a:srgbClr val="5B5E5E"/>
                </a:solidFill>
              </a:rPr>
              <a:t>what is</a:t>
            </a:r>
            <a:r>
              <a:rPr lang="en-US" sz="3200" b="1">
                <a:solidFill>
                  <a:srgbClr val="3A3838"/>
                </a:solidFill>
              </a:rPr>
              <a:t> </a:t>
            </a:r>
            <a:r>
              <a:rPr lang="en-US" sz="3200" b="1">
                <a:solidFill>
                  <a:srgbClr val="5B5E5E"/>
                </a:solidFill>
              </a:rPr>
              <a:t>advertising</a:t>
            </a:r>
            <a:r>
              <a:rPr lang="en-US" sz="3000" b="1">
                <a:solidFill>
                  <a:srgbClr val="5B5E5E"/>
                </a:solidFill>
              </a:rPr>
              <a:t> </a:t>
            </a:r>
            <a:r>
              <a:rPr lang="en-US" sz="4800" b="1">
                <a:solidFill>
                  <a:srgbClr val="6CC1D4"/>
                </a:solidFill>
              </a:rPr>
              <a:t>to</a:t>
            </a:r>
            <a:r>
              <a:rPr lang="en-US" sz="4800" b="1">
                <a:solidFill>
                  <a:srgbClr val="5B5E5E"/>
                </a:solidFill>
              </a:rPr>
              <a:t> </a:t>
            </a:r>
            <a:r>
              <a:rPr lang="en-US" sz="4800" b="1">
                <a:solidFill>
                  <a:srgbClr val="6CC1D4"/>
                </a:solidFill>
              </a:rPr>
              <a:t>children</a:t>
            </a:r>
            <a:r>
              <a:rPr lang="en-US" sz="3300" b="1">
                <a:solidFill>
                  <a:srgbClr val="5B5E5E"/>
                </a:solidFill>
              </a:rPr>
              <a:t>?</a:t>
            </a:r>
            <a:endParaRPr lang="en-US" sz="3300" b="1">
              <a:solidFill>
                <a:srgbClr val="3A3838"/>
              </a:solidFill>
            </a:endParaRPr>
          </a:p>
        </p:txBody>
      </p:sp>
      <p:pic>
        <p:nvPicPr>
          <p:cNvPr id="13" name="Picture 12" descr="Picture 6.png"/>
          <p:cNvPicPr>
            <a:picLocks noChangeAspect="1"/>
          </p:cNvPicPr>
          <p:nvPr/>
        </p:nvPicPr>
        <p:blipFill>
          <a:blip r:embed="rId3"/>
          <a:srcRect r="3333"/>
          <a:stretch>
            <a:fillRect/>
          </a:stretch>
        </p:blipFill>
        <p:spPr bwMode="auto">
          <a:xfrm>
            <a:off x="65088" y="1625600"/>
            <a:ext cx="8686800" cy="4775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/>
          <a:srcRect l="10626" t="10156" r="26990" b="67188"/>
          <a:stretch>
            <a:fillRect/>
          </a:stretch>
        </p:blipFill>
        <p:spPr bwMode="auto">
          <a:xfrm>
            <a:off x="914400" y="4754563"/>
            <a:ext cx="723900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Pepsi iPhone"/>
          <p:cNvPicPr>
            <a:picLocks noChangeAspect="1" noChangeArrowheads="1"/>
          </p:cNvPicPr>
          <p:nvPr/>
        </p:nvPicPr>
        <p:blipFill>
          <a:blip r:embed="rId4"/>
          <a:srcRect l="7118" r="9837" b="4411"/>
          <a:stretch>
            <a:fillRect/>
          </a:stretch>
        </p:blipFill>
        <p:spPr bwMode="auto">
          <a:xfrm>
            <a:off x="1143000" y="1447800"/>
            <a:ext cx="14763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5"/>
          <a:srcRect l="12500" t="10156" r="14375" b="40625"/>
          <a:stretch>
            <a:fillRect/>
          </a:stretch>
        </p:blipFill>
        <p:spPr bwMode="auto">
          <a:xfrm>
            <a:off x="2743200" y="1752600"/>
            <a:ext cx="5443538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/>
          <a:srcRect l="70000" t="14844" r="17500" b="75000"/>
          <a:stretch>
            <a:fillRect/>
          </a:stretch>
        </p:blipFill>
        <p:spPr bwMode="auto">
          <a:xfrm>
            <a:off x="1676400" y="4038600"/>
            <a:ext cx="1295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216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eaLnBrk="0" hangingPunct="0">
              <a:lnSpc>
                <a:spcPct val="80000"/>
              </a:lnSpc>
            </a:pPr>
            <a:r>
              <a:rPr lang="en-US" sz="3200" b="1">
                <a:solidFill>
                  <a:srgbClr val="5B5E5E"/>
                </a:solidFill>
              </a:rPr>
              <a:t>what marketing techniques are </a:t>
            </a:r>
          </a:p>
          <a:p>
            <a:pPr eaLnBrk="0" hangingPunct="0">
              <a:lnSpc>
                <a:spcPct val="80000"/>
              </a:lnSpc>
            </a:pPr>
            <a:r>
              <a:rPr lang="en-US" sz="4800" b="1">
                <a:solidFill>
                  <a:srgbClr val="6CC1D4"/>
                </a:solidFill>
              </a:rPr>
              <a:t>misleading</a:t>
            </a:r>
            <a:r>
              <a:rPr lang="en-US" sz="3300" b="1">
                <a:solidFill>
                  <a:srgbClr val="5B5E5E"/>
                </a:solidFill>
              </a:rPr>
              <a:t>?</a:t>
            </a:r>
            <a:endParaRPr lang="en-US" sz="3300" b="1">
              <a:solidFill>
                <a:srgbClr val="3A383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3200" smtClean="0">
                <a:solidFill>
                  <a:srgbClr val="5B5E5E"/>
                </a:solidFill>
              </a:rPr>
              <a:t>how can you help?</a:t>
            </a:r>
          </a:p>
        </p:txBody>
      </p:sp>
      <p:sp>
        <p:nvSpPr>
          <p:cNvPr id="32773" name="Rectangle 5"/>
          <p:cNvSpPr>
            <a:spLocks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explore promising non-speech marketing restrictions</a:t>
            </a:r>
          </a:p>
          <a:p>
            <a:r>
              <a:rPr lang="en-US" smtClean="0"/>
              <a:t>build the case for protecting children from harmful food marketing</a:t>
            </a:r>
          </a:p>
          <a:p>
            <a:r>
              <a:rPr lang="en-US" smtClean="0"/>
              <a:t>identify misleading techniques</a:t>
            </a:r>
          </a:p>
          <a:p>
            <a:pPr lvl="1"/>
            <a:r>
              <a:rPr lang="en-US" sz="1400" smtClean="0">
                <a:hlinkClick r:id="rId3"/>
              </a:rPr>
              <a:t>http://www.nplanonline.org/childhood-obesity/products/food_marketing_FTC</a:t>
            </a:r>
            <a:endParaRPr lang="en-US" sz="1400" smtClean="0"/>
          </a:p>
          <a:p>
            <a:pPr lvl="1"/>
            <a:r>
              <a:rPr lang="en-US" sz="1400" smtClean="0">
                <a:hlinkClick r:id="rId4"/>
              </a:rPr>
              <a:t>http://www.nplanonline.org/childhood-obesity/products/State-AGs</a:t>
            </a:r>
            <a:endParaRPr lang="en-US" sz="1400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4" name="TextBox 3"/>
          <p:cNvSpPr txBox="1"/>
          <p:nvPr/>
        </p:nvSpPr>
        <p:spPr>
          <a:xfrm>
            <a:off x="3276600" y="692150"/>
            <a:ext cx="5715000" cy="90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6CC1D4"/>
                </a:solidFill>
              </a:rPr>
              <a:t>research</a:t>
            </a:r>
            <a:r>
              <a:rPr lang="en-US" sz="5300" b="1">
                <a:solidFill>
                  <a:srgbClr val="6CC1D4"/>
                </a:solidFill>
              </a:rPr>
              <a:t> </a:t>
            </a:r>
            <a:r>
              <a:rPr lang="en-US" sz="3200" b="1">
                <a:solidFill>
                  <a:srgbClr val="5B5E5E"/>
                </a:solidFill>
              </a:rPr>
              <a:t>topics</a:t>
            </a:r>
            <a:endParaRPr lang="en-US" sz="3200" b="1">
              <a:solidFill>
                <a:srgbClr val="6CC1D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0" y="0"/>
            <a:ext cx="9144000" cy="403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Lucida Grande" pitchFamily="-107" charset="0"/>
              <a:ea typeface="ヒラギノ角ゴ Pro W3" pitchFamily="-107" charset="-128"/>
              <a:sym typeface="Lucida Grande" pitchFamily="-107" charset="0"/>
            </a:endParaRPr>
          </a:p>
        </p:txBody>
      </p:sp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15425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Public Health Law &amp; Policy</a:t>
            </a:r>
          </a:p>
        </p:txBody>
      </p:sp>
      <p:pic>
        <p:nvPicPr>
          <p:cNvPr id="33796" name="Content Placeholder 3" descr="PHP_continuous_streetscape.pdf"/>
          <p:cNvPicPr>
            <a:picLocks noChangeAspect="1"/>
          </p:cNvPicPr>
          <p:nvPr/>
        </p:nvPicPr>
        <p:blipFill>
          <a:blip r:embed="rId3"/>
          <a:srcRect t="3009" b="14757"/>
          <a:stretch>
            <a:fillRect/>
          </a:stretch>
        </p:blipFill>
        <p:spPr bwMode="auto">
          <a:xfrm>
            <a:off x="0" y="3992563"/>
            <a:ext cx="9144000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228600" y="1484313"/>
            <a:ext cx="83820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solidFill>
                  <a:srgbClr val="424445"/>
                </a:solidFill>
                <a:sym typeface="Lucida Grande" pitchFamily="-107" charset="0"/>
              </a:rPr>
              <a:t>We partner with state and local leaders to improve health in all communities, especially the underserved. </a:t>
            </a:r>
          </a:p>
          <a:p>
            <a:pPr algn="ctr"/>
            <a:endParaRPr lang="en-US" sz="2200" b="1">
              <a:solidFill>
                <a:srgbClr val="424445"/>
              </a:solidFill>
              <a:sym typeface="Lucida Grande" pitchFamily="-107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914400" y="2287588"/>
            <a:ext cx="7391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200" b="1">
              <a:solidFill>
                <a:srgbClr val="424445"/>
              </a:solidFill>
              <a:sym typeface="Lucida Grande" pitchFamily="-107" charset="0"/>
            </a:endParaRPr>
          </a:p>
          <a:p>
            <a:pPr algn="ctr"/>
            <a:r>
              <a:rPr lang="en-US" sz="2200" b="1">
                <a:solidFill>
                  <a:srgbClr val="424445"/>
                </a:solidFill>
                <a:sym typeface="Lucida Grande" pitchFamily="-107" charset="0"/>
              </a:rPr>
              <a:t>We do this by </a:t>
            </a:r>
            <a:r>
              <a:rPr lang="en-US" sz="2200" b="1">
                <a:solidFill>
                  <a:srgbClr val="424445"/>
                </a:solidFill>
                <a:ea typeface="ヒラギノ角ゴ Pro W3" pitchFamily="-107" charset="-128"/>
                <a:sym typeface="Lucida Grande" pitchFamily="-107" charset="0"/>
              </a:rPr>
              <a:t>researching legal and policy questions,</a:t>
            </a:r>
            <a:r>
              <a:rPr lang="en-US" sz="2200">
                <a:solidFill>
                  <a:srgbClr val="000000"/>
                </a:solidFill>
                <a:ea typeface="ヒラギノ角ゴ Pro W3" pitchFamily="-107" charset="-128"/>
                <a:sym typeface="Lucida Grande" pitchFamily="-107" charset="0"/>
              </a:rPr>
              <a:t> </a:t>
            </a:r>
            <a:r>
              <a:rPr lang="en-US" sz="2200" b="1">
                <a:solidFill>
                  <a:srgbClr val="424445"/>
                </a:solidFill>
                <a:sym typeface="Lucida Grande" pitchFamily="-107" charset="0"/>
              </a:rPr>
              <a:t>drafting policy language, and training community leaders to put these ideas to work.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s">
  <a:themeElements>
    <a:clrScheme name="Title &amp; Bullets 2">
      <a:dk1>
        <a:srgbClr val="2E2F30"/>
      </a:dk1>
      <a:lt1>
        <a:srgbClr val="D1D0CF"/>
      </a:lt1>
      <a:dk2>
        <a:srgbClr val="E4ECE9"/>
      </a:dk2>
      <a:lt2>
        <a:srgbClr val="FFFFFF"/>
      </a:lt2>
      <a:accent1>
        <a:srgbClr val="518A78"/>
      </a:accent1>
      <a:accent2>
        <a:srgbClr val="48706F"/>
      </a:accent2>
      <a:accent3>
        <a:srgbClr val="E5E4E4"/>
      </a:accent3>
      <a:accent4>
        <a:srgbClr val="262727"/>
      </a:accent4>
      <a:accent5>
        <a:srgbClr val="B3C4BE"/>
      </a:accent5>
      <a:accent6>
        <a:srgbClr val="406564"/>
      </a:accent6>
      <a:hlink>
        <a:srgbClr val="2E4847"/>
      </a:hlink>
      <a:folHlink>
        <a:srgbClr val="6FADAB"/>
      </a:folHlink>
    </a:clrScheme>
    <a:fontScheme name="Title &amp; Bullets">
      <a:majorFont>
        <a:latin typeface="Arial"/>
        <a:ea typeface="ヒラギノ明朝 Pro W6"/>
        <a:cs typeface="ヒラギノ明朝 Pro W6"/>
      </a:majorFont>
      <a:minorFont>
        <a:latin typeface="Arial"/>
        <a:ea typeface="ヒラギノ明朝 Pro W6"/>
        <a:cs typeface="ヒラギノ明朝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&amp; Bullets 2">
        <a:dk1>
          <a:srgbClr val="2E2F30"/>
        </a:dk1>
        <a:lt1>
          <a:srgbClr val="D1D0CF"/>
        </a:lt1>
        <a:dk2>
          <a:srgbClr val="E4ECE9"/>
        </a:dk2>
        <a:lt2>
          <a:srgbClr val="FFFFFF"/>
        </a:lt2>
        <a:accent1>
          <a:srgbClr val="518A78"/>
        </a:accent1>
        <a:accent2>
          <a:srgbClr val="48706F"/>
        </a:accent2>
        <a:accent3>
          <a:srgbClr val="E5E4E4"/>
        </a:accent3>
        <a:accent4>
          <a:srgbClr val="262727"/>
        </a:accent4>
        <a:accent5>
          <a:srgbClr val="B3C4BE"/>
        </a:accent5>
        <a:accent6>
          <a:srgbClr val="406564"/>
        </a:accent6>
        <a:hlink>
          <a:srgbClr val="2E4847"/>
        </a:hlink>
        <a:folHlink>
          <a:srgbClr val="6FADA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PLAN_PHLP PowerPoint Template">
  <a:themeElements>
    <a:clrScheme name="">
      <a:dk1>
        <a:srgbClr val="2E2F30"/>
      </a:dk1>
      <a:lt1>
        <a:srgbClr val="D1D0CF"/>
      </a:lt1>
      <a:dk2>
        <a:srgbClr val="E4ECE9"/>
      </a:dk2>
      <a:lt2>
        <a:srgbClr val="FFFFFF"/>
      </a:lt2>
      <a:accent1>
        <a:srgbClr val="518A78"/>
      </a:accent1>
      <a:accent2>
        <a:srgbClr val="48706F"/>
      </a:accent2>
      <a:accent3>
        <a:srgbClr val="E5E4E4"/>
      </a:accent3>
      <a:accent4>
        <a:srgbClr val="262727"/>
      </a:accent4>
      <a:accent5>
        <a:srgbClr val="B3C4BE"/>
      </a:accent5>
      <a:accent6>
        <a:srgbClr val="406564"/>
      </a:accent6>
      <a:hlink>
        <a:srgbClr val="2E4847"/>
      </a:hlink>
      <a:folHlink>
        <a:srgbClr val="6FADAB"/>
      </a:folHlink>
    </a:clrScheme>
    <a:fontScheme name="NPLAN_PHLP PowerPoint Template">
      <a:majorFont>
        <a:latin typeface="Verdana"/>
        <a:ea typeface="ヒラギノ明朝 Pro W6"/>
        <a:cs typeface=""/>
      </a:majorFont>
      <a:minorFont>
        <a:latin typeface="Myriad Pro"/>
        <a:ea typeface="ヒラギノ明朝 Pro W6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PLAN_PHLP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1624</TotalTime>
  <Words>685</Words>
  <Application>Microsoft Office PowerPoint</Application>
  <PresentationFormat>On-screen Show (4:3)</PresentationFormat>
  <Paragraphs>99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ヒラギノ明朝 Pro W6</vt:lpstr>
      <vt:lpstr>Wingdings</vt:lpstr>
      <vt:lpstr>ＭＳ Ｐゴシック</vt:lpstr>
      <vt:lpstr>Verdana</vt:lpstr>
      <vt:lpstr>Myriad Pro</vt:lpstr>
      <vt:lpstr>ヒラギノ角ゴ Pro W3</vt:lpstr>
      <vt:lpstr>Lucida Grande</vt:lpstr>
      <vt:lpstr>Calibri</vt:lpstr>
      <vt:lpstr>Title &amp; Bullets</vt:lpstr>
      <vt:lpstr>NPLAN_PHLP PowerPoint Template</vt:lpstr>
      <vt:lpstr>A Legal Research Perspective  NCCOR/RWJF Research Roundtable III: Food Advertising and Marketing to Children and Youth</vt:lpstr>
      <vt:lpstr>Integrated Marketing Communications</vt:lpstr>
      <vt:lpstr>the First Amendment</vt:lpstr>
      <vt:lpstr>Slide 4</vt:lpstr>
      <vt:lpstr>what advertising is unprotected?</vt:lpstr>
      <vt:lpstr>Slide 6</vt:lpstr>
      <vt:lpstr>Slide 7</vt:lpstr>
      <vt:lpstr>how can you help?</vt:lpstr>
      <vt:lpstr>Public Health Law &amp; Policy</vt:lpstr>
      <vt:lpstr>Disclaimer</vt:lpstr>
    </vt:vector>
  </TitlesOfParts>
  <Company>phi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Christine R. Fry</dc:creator>
  <cp:lastModifiedBy>bjmcduffie</cp:lastModifiedBy>
  <cp:revision>79</cp:revision>
  <cp:lastPrinted>2011-03-25T23:52:36Z</cp:lastPrinted>
  <dcterms:created xsi:type="dcterms:W3CDTF">2011-03-29T16:56:23Z</dcterms:created>
  <dcterms:modified xsi:type="dcterms:W3CDTF">2011-04-04T16:15:41Z</dcterms:modified>
</cp:coreProperties>
</file>