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28"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28"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28"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28"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28" charset="-128"/>
        <a:cs typeface="+mn-cs"/>
      </a:defRPr>
    </a:lvl5pPr>
    <a:lvl6pPr marL="2286000" algn="l" defTabSz="914400" rtl="0" eaLnBrk="1" latinLnBrk="0" hangingPunct="1">
      <a:defRPr kern="1200">
        <a:solidFill>
          <a:schemeClr val="tx1"/>
        </a:solidFill>
        <a:latin typeface="Arial" charset="0"/>
        <a:ea typeface="ＭＳ Ｐゴシック" pitchFamily="28" charset="-128"/>
        <a:cs typeface="+mn-cs"/>
      </a:defRPr>
    </a:lvl6pPr>
    <a:lvl7pPr marL="2743200" algn="l" defTabSz="914400" rtl="0" eaLnBrk="1" latinLnBrk="0" hangingPunct="1">
      <a:defRPr kern="1200">
        <a:solidFill>
          <a:schemeClr val="tx1"/>
        </a:solidFill>
        <a:latin typeface="Arial" charset="0"/>
        <a:ea typeface="ＭＳ Ｐゴシック" pitchFamily="28" charset="-128"/>
        <a:cs typeface="+mn-cs"/>
      </a:defRPr>
    </a:lvl7pPr>
    <a:lvl8pPr marL="3200400" algn="l" defTabSz="914400" rtl="0" eaLnBrk="1" latinLnBrk="0" hangingPunct="1">
      <a:defRPr kern="1200">
        <a:solidFill>
          <a:schemeClr val="tx1"/>
        </a:solidFill>
        <a:latin typeface="Arial" charset="0"/>
        <a:ea typeface="ＭＳ Ｐゴシック" pitchFamily="28" charset="-128"/>
        <a:cs typeface="+mn-cs"/>
      </a:defRPr>
    </a:lvl8pPr>
    <a:lvl9pPr marL="3657600" algn="l" defTabSz="914400" rtl="0" eaLnBrk="1" latinLnBrk="0" hangingPunct="1">
      <a:defRPr kern="1200">
        <a:solidFill>
          <a:schemeClr val="tx1"/>
        </a:solidFill>
        <a:latin typeface="Arial" charset="0"/>
        <a:ea typeface="ＭＳ Ｐゴシック" pitchFamily="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8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C19A4FC-FF41-4A7A-9E8E-366FBD7946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B36ED38-0400-451D-BCCC-564E9E810F25}" type="slidenum">
              <a:rPr lang="en-US" smtClean="0"/>
              <a:pPr/>
              <a:t>1</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z="1000" smtClean="0"/>
              <a:t>I’m Elva M. Arredondo, Assistant Professor at San Diego State University</a:t>
            </a:r>
          </a:p>
          <a:p>
            <a:pPr eaLnBrk="1" hangingPunct="1"/>
            <a:r>
              <a:rPr lang="en-US" sz="1000" smtClean="0"/>
              <a:t>I’m delighted to be here today to present on language translation and cultural adaptation of self-report instruments with an emphasis on self-report PA instruments.</a:t>
            </a:r>
          </a:p>
          <a:p>
            <a:pPr eaLnBrk="1" hangingPunct="1"/>
            <a:endParaRPr lang="en-US" sz="1000" smtClean="0"/>
          </a:p>
          <a:p>
            <a:pPr eaLnBrk="1" hangingPunct="1"/>
            <a:r>
              <a:rPr lang="en-US" sz="1000" smtClean="0"/>
              <a:t>As researchers, we have at times questioned the validity of the instruments that we use on the target community, but it may be the best tool available.  In this presentation, I’m going to discuss some strategies to help minimize bias in measures used in minority communities.  I’m going to draw heavily from approaches we have used at the Institute.  </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A77D16A-46D8-4385-8EBA-2DB488D0A69D}" type="slidenum">
              <a:rPr lang="en-US" smtClean="0"/>
              <a:pPr/>
              <a:t>10</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z="1000" b="1" smtClean="0"/>
              <a:t>Translation by committee</a:t>
            </a:r>
            <a:r>
              <a:rPr lang="en-US" sz="1000" smtClean="0"/>
              <a:t> –</a:t>
            </a:r>
          </a:p>
          <a:p>
            <a:pPr eaLnBrk="1" hangingPunct="1">
              <a:buFontTx/>
              <a:buChar char="•"/>
            </a:pPr>
            <a:r>
              <a:rPr lang="en-US" sz="1000" smtClean="0"/>
              <a:t> Asking two or more individuals who are familiar with both languages to translate separately from the original to the target.  1) ask the translators to meet and come to a consensus, 2) ask an independent observer to choose the version that seems most appropriate.</a:t>
            </a:r>
          </a:p>
          <a:p>
            <a:pPr eaLnBrk="1" hangingPunct="1"/>
            <a:r>
              <a:rPr lang="en-US" sz="1000" smtClean="0"/>
              <a:t>	Strengths-straight forward</a:t>
            </a:r>
          </a:p>
          <a:p>
            <a:pPr eaLnBrk="1" hangingPunct="1"/>
            <a:r>
              <a:rPr lang="en-US" sz="1000" smtClean="0"/>
              <a:t>	weaknesses-the translators may be from the same SES background and therefore not catch vocabulary that may not be readable (also world view).  Also, bilingual people may not have the same conceptual meaning.	</a:t>
            </a:r>
          </a:p>
          <a:p>
            <a:pPr eaLnBrk="1" hangingPunct="1"/>
            <a:endParaRPr lang="en-US" sz="1000" smtClean="0"/>
          </a:p>
          <a:p>
            <a:pPr eaLnBrk="1" hangingPunct="1">
              <a:buFontTx/>
              <a:buChar char="•"/>
            </a:pPr>
            <a:r>
              <a:rPr lang="en-US" sz="1000" smtClean="0"/>
              <a:t>Therefore, translating does not mean that the concepts are conceptually equivalent.  </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r>
              <a:rPr lang="en-US" sz="1000" smtClean="0"/>
              <a:t>For a number of reasons including the availability of resources, translating a survey may be the best option for investigators</a:t>
            </a:r>
          </a:p>
          <a:p>
            <a:pPr eaLnBrk="1" hangingPunct="1"/>
            <a:endParaRPr lang="en-US" sz="1000" smtClean="0"/>
          </a:p>
          <a:p>
            <a:pPr eaLnBrk="1" hangingPunct="1"/>
            <a:r>
              <a:rPr lang="en-US" sz="1000" smtClean="0"/>
              <a:t>The collection of qualitative data can help minimize bias and measurement error.  Before I discuss how we can do this, let me take moment to discuss some strategies to improve the clarity and comprehension of the questions considered.</a:t>
            </a:r>
          </a:p>
        </p:txBody>
      </p:sp>
      <p:sp>
        <p:nvSpPr>
          <p:cNvPr id="39940" name="Slide Number Placeholder 3"/>
          <p:cNvSpPr>
            <a:spLocks noGrp="1"/>
          </p:cNvSpPr>
          <p:nvPr>
            <p:ph type="sldNum" sz="quarter" idx="5"/>
          </p:nvPr>
        </p:nvSpPr>
        <p:spPr>
          <a:noFill/>
        </p:spPr>
        <p:txBody>
          <a:bodyPr/>
          <a:lstStyle/>
          <a:p>
            <a:fld id="{F1A51732-2B84-4D45-9D74-D3C24967B60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9EE17D1-2ECA-4706-8039-EB04627D8DFD}" type="slidenum">
              <a:rPr lang="en-US" smtClean="0"/>
              <a:pPr/>
              <a:t>12</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xfrm>
            <a:off x="647700" y="4324350"/>
            <a:ext cx="5486400" cy="4114800"/>
          </a:xfrm>
          <a:noFill/>
          <a:ln/>
        </p:spPr>
        <p:txBody>
          <a:bodyPr/>
          <a:lstStyle/>
          <a:p>
            <a:pPr eaLnBrk="1" hangingPunct="1"/>
            <a:r>
              <a:rPr lang="en-US" smtClean="0"/>
              <a:t>Here are some tips when developing and translating questions.</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r>
              <a:rPr lang="en-US" sz="1000" smtClean="0"/>
              <a:t>The next phase involves the collection of qualitative data..</a:t>
            </a:r>
          </a:p>
          <a:p>
            <a:pPr eaLnBrk="1" hangingPunct="1"/>
            <a:r>
              <a:rPr lang="en-US" sz="1000" smtClean="0"/>
              <a:t>Qualitative methods..</a:t>
            </a:r>
          </a:p>
          <a:p>
            <a:pPr eaLnBrk="1" hangingPunct="1"/>
            <a:r>
              <a:rPr lang="en-US" sz="1000" smtClean="0"/>
              <a:t>Allows…In other words, it allows us to assess whether the community is interpreting the measures in the same way as it is intended</a:t>
            </a:r>
          </a:p>
          <a:p>
            <a:pPr eaLnBrk="1" hangingPunct="1"/>
            <a:r>
              <a:rPr lang="en-US" sz="1000" smtClean="0"/>
              <a:t>Useful…the qualitative data collected helps shape measures to meet the needs of the community</a:t>
            </a:r>
          </a:p>
          <a:p>
            <a:pPr eaLnBrk="1" hangingPunct="1"/>
            <a:r>
              <a:rPr lang="en-US" sz="1000" smtClean="0"/>
              <a:t>Allows….because qualitative data are open ended (no fixed patterns), participants can state what they are thinking.</a:t>
            </a:r>
          </a:p>
        </p:txBody>
      </p:sp>
      <p:sp>
        <p:nvSpPr>
          <p:cNvPr id="41988" name="Slide Number Placeholder 3"/>
          <p:cNvSpPr>
            <a:spLocks noGrp="1"/>
          </p:cNvSpPr>
          <p:nvPr>
            <p:ph type="sldNum" sz="quarter" idx="5"/>
          </p:nvPr>
        </p:nvSpPr>
        <p:spPr>
          <a:noFill/>
        </p:spPr>
        <p:txBody>
          <a:bodyPr/>
          <a:lstStyle/>
          <a:p>
            <a:fld id="{35425776-96DB-46D2-8DC5-623B7C11819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r>
              <a:rPr lang="en-US" sz="1000" smtClean="0"/>
              <a:t>Qualitative data can be gathered through focus groups and cognitive interviews.  </a:t>
            </a:r>
          </a:p>
          <a:p>
            <a:pPr eaLnBrk="1" hangingPunct="1"/>
            <a:r>
              <a:rPr lang="en-US" sz="1000" smtClean="0"/>
              <a:t>  </a:t>
            </a:r>
          </a:p>
          <a:p>
            <a:pPr eaLnBrk="1" hangingPunct="1"/>
            <a:r>
              <a:rPr lang="en-US" sz="1000" u="sng" smtClean="0"/>
              <a:t>Focus groups </a:t>
            </a:r>
            <a:r>
              <a:rPr lang="en-US" sz="1000" smtClean="0"/>
              <a:t>involve a facilitator and participants from the target population.  In focus groups, one can collect information about how the target community interprets specific words and general meanings of questions.  </a:t>
            </a:r>
          </a:p>
          <a:p>
            <a:pPr eaLnBrk="1" hangingPunct="1"/>
            <a:r>
              <a:rPr lang="en-US" sz="1000" smtClean="0"/>
              <a:t>In </a:t>
            </a:r>
            <a:r>
              <a:rPr lang="en-US" sz="1000" u="sng" smtClean="0"/>
              <a:t>cognitive interviews a</a:t>
            </a:r>
            <a:r>
              <a:rPr lang="en-US" sz="1000" smtClean="0"/>
              <a:t>n interviewer interviews one participant at a time.  In cognitive interviews, an investigator can delve deeply into a specific topic or question to better understand how the target community thinks about what is being asked.  </a:t>
            </a:r>
          </a:p>
          <a:p>
            <a:pPr eaLnBrk="1" hangingPunct="1">
              <a:buFontTx/>
              <a:buChar char="•"/>
            </a:pPr>
            <a:r>
              <a:rPr lang="en-US" sz="1000" smtClean="0"/>
              <a:t>Some people wonder whether they should conduct cognitive interviews vs. focus groups (or both)… </a:t>
            </a:r>
          </a:p>
          <a:p>
            <a:pPr eaLnBrk="1" hangingPunct="1">
              <a:buFontTx/>
              <a:buChar char="•"/>
            </a:pPr>
            <a:r>
              <a:rPr lang="en-US" sz="1000" smtClean="0"/>
              <a:t>Focus groups</a:t>
            </a:r>
          </a:p>
          <a:p>
            <a:pPr lvl="1" eaLnBrk="1" hangingPunct="1">
              <a:buFontTx/>
              <a:buChar char="•"/>
            </a:pPr>
            <a:r>
              <a:rPr lang="en-US" sz="1000" smtClean="0"/>
              <a:t>the advantages-less resources are needed  However, there may be social desirability in the group and/or some people may not feel comfortable responding to some questions in front a group.  Also, it is difficult to delve deep into a specific topic so less complex topics may be more appropriate in focus groups.</a:t>
            </a:r>
          </a:p>
          <a:p>
            <a:pPr eaLnBrk="1" hangingPunct="1">
              <a:buFontTx/>
              <a:buChar char="•"/>
            </a:pPr>
            <a:r>
              <a:rPr lang="en-US" sz="1000" smtClean="0"/>
              <a:t>Cognitive interviews </a:t>
            </a:r>
          </a:p>
          <a:p>
            <a:pPr lvl="1" eaLnBrk="1" hangingPunct="1">
              <a:buFontTx/>
              <a:buChar char="•"/>
            </a:pPr>
            <a:r>
              <a:rPr lang="en-US" sz="1000" smtClean="0"/>
              <a:t>The advantages-a better understanding on how the community interprets more complex topics like physical activity.  However, disadvantages are that it takes more resources to conduct cognitive interviews.</a:t>
            </a:r>
          </a:p>
          <a:p>
            <a:pPr eaLnBrk="1" hangingPunct="1"/>
            <a:endParaRPr lang="en-US" sz="1000" smtClean="0"/>
          </a:p>
        </p:txBody>
      </p:sp>
      <p:sp>
        <p:nvSpPr>
          <p:cNvPr id="43012" name="Slide Number Placeholder 3"/>
          <p:cNvSpPr>
            <a:spLocks noGrp="1"/>
          </p:cNvSpPr>
          <p:nvPr>
            <p:ph type="sldNum" sz="quarter" idx="5"/>
          </p:nvPr>
        </p:nvSpPr>
        <p:spPr>
          <a:noFill/>
        </p:spPr>
        <p:txBody>
          <a:bodyPr/>
          <a:lstStyle/>
          <a:p>
            <a:fld id="{270368A5-6E44-43AC-8F12-A3F46D29C0F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r>
              <a:rPr lang="en-US" smtClean="0"/>
              <a:t>Led by a bicultural team</a:t>
            </a:r>
          </a:p>
        </p:txBody>
      </p:sp>
      <p:sp>
        <p:nvSpPr>
          <p:cNvPr id="44036" name="Slide Number Placeholder 3"/>
          <p:cNvSpPr>
            <a:spLocks noGrp="1"/>
          </p:cNvSpPr>
          <p:nvPr>
            <p:ph type="sldNum" sz="quarter" idx="5"/>
          </p:nvPr>
        </p:nvSpPr>
        <p:spPr>
          <a:noFill/>
        </p:spPr>
        <p:txBody>
          <a:bodyPr/>
          <a:lstStyle/>
          <a:p>
            <a:fld id="{664098A6-1DBD-4A0F-9A1B-5CAA09F5DAF0}"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CADF5E3-E64F-4C83-B6E6-BA18741C6934}" type="slidenum">
              <a:rPr lang="en-US" smtClean="0"/>
              <a:pPr/>
              <a:t>16</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buFontTx/>
              <a:buChar char="•"/>
            </a:pPr>
            <a:r>
              <a:rPr lang="en-US" sz="1000" smtClean="0"/>
              <a:t>I’m going to describe an example where a translator was first hired to translate a survey.  Later, several focus groups were conducted to assure the meaningfulness of the survey.  </a:t>
            </a:r>
          </a:p>
          <a:p>
            <a:pPr eaLnBrk="1" hangingPunct="1">
              <a:buFontTx/>
              <a:buChar char="•"/>
            </a:pPr>
            <a:r>
              <a:rPr lang="en-US" sz="1000" smtClean="0"/>
              <a:t>This is an example where we translated the Project </a:t>
            </a:r>
            <a:r>
              <a:rPr lang="en-US" sz="1000" u="sng" smtClean="0"/>
              <a:t>SOL </a:t>
            </a:r>
            <a:r>
              <a:rPr lang="en-US" sz="1000" smtClean="0"/>
              <a:t>survey. Project SOL is a multicenter study that aims to determine the role of acculturation in the prevalence and development of disease, and to identify risk factors playing a protective or harmful role in Hispanics.</a:t>
            </a:r>
          </a:p>
          <a:p>
            <a:pPr eaLnBrk="1" hangingPunct="1">
              <a:buFontTx/>
              <a:buChar char="•"/>
            </a:pPr>
            <a:r>
              <a:rPr lang="en-US" sz="1000" smtClean="0"/>
              <a:t>As a member of the translation/adaptation committee, our goal was to come up with a survey that would be comprehensible to four different subgroups in Latinos (including Cubans, Puerto Ricans, Central Americans, and Mexicans).</a:t>
            </a:r>
          </a:p>
          <a:p>
            <a:pPr eaLnBrk="1" hangingPunct="1">
              <a:buFontTx/>
              <a:buChar char="•"/>
            </a:pPr>
            <a:r>
              <a:rPr lang="en-US" sz="1000" smtClean="0"/>
              <a:t>The questions were tested (focus group format) in the four communities.</a:t>
            </a:r>
          </a:p>
          <a:p>
            <a:pPr eaLnBrk="1" hangingPunct="1">
              <a:buFontTx/>
              <a:buChar char="•"/>
            </a:pPr>
            <a:r>
              <a:rPr lang="en-US" sz="1000" smtClean="0"/>
              <a:t>Because the survey was lengthy, we only tested questions that we had the greatest concerns.  Some investigators may chose to test all of the questions.</a:t>
            </a:r>
          </a:p>
          <a:p>
            <a:pPr eaLnBrk="1" hangingPunct="1">
              <a:buFontTx/>
              <a:buChar char="•"/>
            </a:pPr>
            <a:r>
              <a:rPr lang="en-US" sz="1000" smtClean="0"/>
              <a:t>Here are the results….(the column on the right side are the results after the focus groups)</a:t>
            </a:r>
          </a:p>
          <a:p>
            <a:pPr eaLnBrk="1" hangingPunct="1">
              <a:buFontTx/>
              <a:buChar char="•"/>
            </a:pPr>
            <a:endParaRPr lang="en-US" smtClean="0"/>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endParaRPr lang="en-US" smtClean="0"/>
          </a:p>
        </p:txBody>
      </p:sp>
      <p:sp>
        <p:nvSpPr>
          <p:cNvPr id="46084" name="Slide Number Placeholder 3"/>
          <p:cNvSpPr>
            <a:spLocks noGrp="1"/>
          </p:cNvSpPr>
          <p:nvPr>
            <p:ph type="sldNum" sz="quarter" idx="5"/>
          </p:nvPr>
        </p:nvSpPr>
        <p:spPr>
          <a:noFill/>
        </p:spPr>
        <p:txBody>
          <a:bodyPr/>
          <a:lstStyle/>
          <a:p>
            <a:fld id="{26B3742C-7150-42D1-93AD-94AB96247F44}"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r>
              <a:rPr lang="en-US" sz="1000" smtClean="0"/>
              <a:t>Like focus group data, cognitive interviews can help us assess equivalence or whether participants understand the questions in ways in which they are intended.</a:t>
            </a:r>
          </a:p>
          <a:p>
            <a:pPr eaLnBrk="1" hangingPunct="1"/>
            <a:endParaRPr lang="en-US" sz="1000" smtClean="0"/>
          </a:p>
          <a:p>
            <a:pPr eaLnBrk="1" hangingPunct="1"/>
            <a:r>
              <a:rPr lang="en-US" sz="1000" smtClean="0"/>
              <a:t>In the interest of time, I will not be discussing the cognitive processes or strategies that individuals engage in while responding to the questions.  </a:t>
            </a:r>
          </a:p>
        </p:txBody>
      </p:sp>
      <p:sp>
        <p:nvSpPr>
          <p:cNvPr id="47108" name="Slide Number Placeholder 3"/>
          <p:cNvSpPr>
            <a:spLocks noGrp="1"/>
          </p:cNvSpPr>
          <p:nvPr>
            <p:ph type="sldNum" sz="quarter" idx="5"/>
          </p:nvPr>
        </p:nvSpPr>
        <p:spPr>
          <a:noFill/>
        </p:spPr>
        <p:txBody>
          <a:bodyPr/>
          <a:lstStyle/>
          <a:p>
            <a:fld id="{EB74BEDD-41DD-421F-A2AC-1F6AD1E3F32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5AF9CBCF-C0EF-4124-ADCE-132476C68DE5}"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AA9C0B6-CDB9-4810-BFD5-C7AA3973F89D}" type="slidenum">
              <a:rPr lang="en-US" smtClean="0"/>
              <a:pPr/>
              <a:t>2</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000" smtClean="0"/>
              <a:t>I structured the discussion to cover the following topics..</a:t>
            </a:r>
          </a:p>
          <a:p>
            <a:pPr eaLnBrk="1" hangingPunct="1"/>
            <a:r>
              <a:rPr lang="en-US" sz="1000" smtClean="0"/>
              <a:t>The importance of…The importance of using well designed measures and how the use of poor measures impacts research findings/results</a:t>
            </a:r>
          </a:p>
          <a:p>
            <a:pPr eaLnBrk="1" hangingPunct="1"/>
            <a:r>
              <a:rPr lang="en-US" sz="1000" smtClean="0"/>
              <a:t>Cultural competence…As cultural competent researchers we need to better understand the origins and limitations of a measure when using it with minority populations</a:t>
            </a:r>
          </a:p>
          <a:p>
            <a:pPr eaLnBrk="1" hangingPunct="1"/>
            <a:r>
              <a:rPr lang="en-US" sz="1000" smtClean="0"/>
              <a:t>Translation…Next, I’ll discuss different ways of translating measures– the advantages and disadvantages of each method and how this process doesn’t necessarily achieve measurement equivalence.</a:t>
            </a:r>
          </a:p>
          <a:p>
            <a:pPr eaLnBrk="1" hangingPunct="1"/>
            <a:r>
              <a:rPr lang="en-US" sz="1000" smtClean="0"/>
              <a:t>Qualitative methods….we can use qualitative methods to help us achieve some level of equivalence.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marL="0" lvl="2" eaLnBrk="1" hangingPunct="1"/>
            <a:r>
              <a:rPr lang="en-US" smtClean="0"/>
              <a:t>Example</a:t>
            </a:r>
          </a:p>
          <a:p>
            <a:pPr marL="0" lvl="2" eaLnBrk="1" hangingPunct="1"/>
            <a:r>
              <a:rPr lang="en-US" smtClean="0"/>
              <a:t>“How long have you used your wheel chair?”</a:t>
            </a:r>
          </a:p>
          <a:p>
            <a:pPr marL="0" lvl="2" eaLnBrk="1" hangingPunct="1"/>
            <a:r>
              <a:rPr lang="en-US" smtClean="0"/>
              <a:t>	How did you get to the answer of XX years? (to determine the overall cognitive strategy)</a:t>
            </a:r>
          </a:p>
          <a:p>
            <a:pPr eaLnBrk="1" hangingPunct="1"/>
            <a:endParaRPr lang="en-US" smtClean="0"/>
          </a:p>
        </p:txBody>
      </p:sp>
      <p:sp>
        <p:nvSpPr>
          <p:cNvPr id="49156" name="Slide Number Placeholder 3"/>
          <p:cNvSpPr>
            <a:spLocks noGrp="1"/>
          </p:cNvSpPr>
          <p:nvPr>
            <p:ph type="sldNum" sz="quarter" idx="5"/>
          </p:nvPr>
        </p:nvSpPr>
        <p:spPr>
          <a:noFill/>
        </p:spPr>
        <p:txBody>
          <a:bodyPr/>
          <a:lstStyle/>
          <a:p>
            <a:fld id="{88124A06-EAEB-40B5-9948-D19EDE220C7E}"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93FC610-C2CC-4A64-92E9-BE8C2C5B061C}" type="slidenum">
              <a:rPr lang="en-US" sz="1200"/>
              <a:pPr algn="r"/>
              <a:t>21</a:t>
            </a:fld>
            <a:endParaRPr lang="en-US" sz="120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s-ES" smtClean="0"/>
              <a:t>In cognitive interviews, one would usually go through every question in the survey. </a:t>
            </a:r>
          </a:p>
          <a:p>
            <a:pPr eaLnBrk="1" hangingPunct="1"/>
            <a:endParaRPr lang="es-ES" smtClean="0"/>
          </a:p>
          <a:p>
            <a:pPr eaLnBrk="1" hangingPunct="1"/>
            <a:r>
              <a:rPr lang="es-ES" smtClean="0"/>
              <a:t>I find that one of the best ways to explain  how to conduct a cognitive interviewis through an example.</a:t>
            </a:r>
          </a:p>
          <a:p>
            <a:pPr eaLnBrk="1" hangingPunct="1"/>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smtClean="0"/>
          </a:p>
        </p:txBody>
      </p:sp>
      <p:sp>
        <p:nvSpPr>
          <p:cNvPr id="51204" name="Slide Number Placeholder 3"/>
          <p:cNvSpPr>
            <a:spLocks noGrp="1"/>
          </p:cNvSpPr>
          <p:nvPr>
            <p:ph type="sldNum" sz="quarter" idx="5"/>
          </p:nvPr>
        </p:nvSpPr>
        <p:spPr>
          <a:noFill/>
        </p:spPr>
        <p:txBody>
          <a:bodyPr/>
          <a:lstStyle/>
          <a:p>
            <a:fld id="{C6757D4D-82BB-4FAA-9370-B41CFF71B57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609600" y="4267200"/>
            <a:ext cx="5486400" cy="4114800"/>
          </a:xfrm>
          <a:noFill/>
          <a:ln/>
        </p:spPr>
        <p:txBody>
          <a:bodyPr/>
          <a:lstStyle/>
          <a:p>
            <a:pPr eaLnBrk="1" hangingPunct="1"/>
            <a:endParaRPr lang="en-US" sz="1000" smtClean="0"/>
          </a:p>
        </p:txBody>
      </p:sp>
      <p:sp>
        <p:nvSpPr>
          <p:cNvPr id="52228" name="Slide Number Placeholder 3"/>
          <p:cNvSpPr>
            <a:spLocks noGrp="1"/>
          </p:cNvSpPr>
          <p:nvPr>
            <p:ph type="sldNum" sz="quarter" idx="5"/>
          </p:nvPr>
        </p:nvSpPr>
        <p:spPr>
          <a:noFill/>
        </p:spPr>
        <p:txBody>
          <a:bodyPr/>
          <a:lstStyle/>
          <a:p>
            <a:fld id="{536E6F66-0592-42BE-9E42-607FB1BA7151}"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r>
              <a:rPr lang="en-US" sz="1000" smtClean="0"/>
              <a:t>So….it’s not enough to translate if we want to improve measures</a:t>
            </a:r>
          </a:p>
          <a:p>
            <a:pPr eaLnBrk="1" hangingPunct="1"/>
            <a:r>
              <a:rPr lang="en-US" sz="1000" smtClean="0"/>
              <a:t>Solving problems upfront is preferable to discovering you’ve got problems with a questionnaire that has been used for years</a:t>
            </a:r>
          </a:p>
          <a:p>
            <a:pPr eaLnBrk="1" hangingPunct="1"/>
            <a:endParaRPr lang="en-US" smtClean="0"/>
          </a:p>
        </p:txBody>
      </p:sp>
      <p:sp>
        <p:nvSpPr>
          <p:cNvPr id="53252" name="Slide Number Placeholder 3"/>
          <p:cNvSpPr>
            <a:spLocks noGrp="1"/>
          </p:cNvSpPr>
          <p:nvPr>
            <p:ph type="sldNum" sz="quarter" idx="5"/>
          </p:nvPr>
        </p:nvSpPr>
        <p:spPr>
          <a:noFill/>
        </p:spPr>
        <p:txBody>
          <a:bodyPr/>
          <a:lstStyle/>
          <a:p>
            <a:fld id="{FB1F4D17-E08D-4DD3-9C09-920C6EB481F3}" type="slidenum">
              <a:rPr lang="en-US" smtClean="0"/>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C94F904-397A-4983-89F5-6EFD3DFFFB64}" type="slidenum">
              <a:rPr lang="en-US" smtClean="0"/>
              <a:pPr/>
              <a:t>3</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z="1000" smtClean="0"/>
              <a:t>Why is it important to have adequate measures?  </a:t>
            </a:r>
          </a:p>
          <a:p>
            <a:pPr eaLnBrk="1" hangingPunct="1"/>
            <a:r>
              <a:rPr lang="en-US" sz="1000" smtClean="0"/>
              <a:t>When measures are not well designed and contain measurement error…</a:t>
            </a:r>
          </a:p>
          <a:p>
            <a:pPr eaLnBrk="1" hangingPunct="1"/>
            <a:endParaRPr lang="en-US" sz="1000" smtClean="0"/>
          </a:p>
          <a:p>
            <a:pPr eaLnBrk="1" hangingPunct="1">
              <a:buFontTx/>
              <a:buChar char="•"/>
            </a:pPr>
            <a:r>
              <a:rPr lang="en-US" sz="1000" smtClean="0"/>
              <a:t>Mask true relationships…. The association between two variables is likely to be attenuated.</a:t>
            </a:r>
          </a:p>
          <a:p>
            <a:pPr eaLnBrk="1" hangingPunct="1">
              <a:buFontTx/>
              <a:buChar char="•"/>
            </a:pPr>
            <a:r>
              <a:rPr lang="en-US" sz="1000" smtClean="0"/>
              <a:t>Poor psychometric properties…..the items in a survey may not hang together, etc.</a:t>
            </a:r>
          </a:p>
          <a:p>
            <a:pPr eaLnBrk="1" hangingPunct="1">
              <a:buFontTx/>
              <a:buChar char="•"/>
            </a:pPr>
            <a:r>
              <a:rPr lang="en-US" sz="1000" smtClean="0"/>
              <a:t>Do not capture the intended construct….the target community may not define the construct in the same way as the investigators.   </a:t>
            </a:r>
          </a:p>
          <a:p>
            <a:pPr eaLnBrk="1" hangingPunct="1">
              <a:buFontTx/>
              <a:buChar char="•"/>
            </a:pPr>
            <a:r>
              <a:rPr lang="en-US" sz="1000" smtClean="0"/>
              <a:t>Missing data…. the community may find the questions confusing that they may not respond.  Missing data, consequently impacts power in detecting associations.  </a:t>
            </a:r>
          </a:p>
          <a:p>
            <a:pPr eaLnBrk="1" hangingPunct="1">
              <a:buFontTx/>
              <a:buChar char="•"/>
            </a:pPr>
            <a:r>
              <a:rPr lang="en-US" sz="1000" i="1" smtClean="0"/>
              <a:t>If we are working with measures that are not well designed, we are not likely to capture true health behavior patterns and intervention effects.  </a:t>
            </a:r>
          </a:p>
          <a:p>
            <a:pPr eaLnBrk="1" hangingPunct="1">
              <a:buFontTx/>
              <a:buChar char="•"/>
            </a:pPr>
            <a:r>
              <a:rPr lang="en-US" sz="1000" i="1" smtClean="0"/>
              <a:t>In the case of researchers working with underserved communities, biased measures will make it difficult to conduct culturally competent research and adequately address health disparities.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995562C-FC48-46CB-81B7-1F574401581C}" type="slidenum">
              <a:rPr lang="en-US" smtClean="0"/>
              <a:pPr/>
              <a:t>4</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z="1000" smtClean="0"/>
              <a:t>What does it mean to conduct cultural competent research?</a:t>
            </a:r>
          </a:p>
          <a:p>
            <a:pPr eaLnBrk="1" hangingPunct="1"/>
            <a:endParaRPr lang="en-US" sz="1000" smtClean="0"/>
          </a:p>
          <a:p>
            <a:pPr eaLnBrk="1" hangingPunct="1"/>
            <a:r>
              <a:rPr lang="en-US" sz="1000" smtClean="0"/>
              <a:t>Cultural competent is defined as…</a:t>
            </a:r>
          </a:p>
          <a:p>
            <a:pPr eaLnBrk="1" hangingPunct="1"/>
            <a:r>
              <a:rPr lang="en-US" sz="1000" smtClean="0"/>
              <a:t>In other words, cultural competency is the belief that people should not only appreciate and recognize other cultural groups but also be able to </a:t>
            </a:r>
            <a:r>
              <a:rPr lang="en-US" sz="1000" b="1" smtClean="0"/>
              <a:t>effectively work with them</a:t>
            </a:r>
            <a:r>
              <a:rPr lang="en-US" sz="1000" smtClean="0"/>
              <a:t>.  One is culturally competent when one possess the cultural knowledge and skills of a particular culture to deliver effective interventions to members of that culture.  </a:t>
            </a:r>
          </a:p>
          <a:p>
            <a:pPr eaLnBrk="1" hangingPunct="1"/>
            <a:r>
              <a:rPr lang="en-US" sz="1000" smtClean="0"/>
              <a:t>The word </a:t>
            </a:r>
            <a:r>
              <a:rPr lang="en-US" sz="1000" b="1" smtClean="0"/>
              <a:t>culture</a:t>
            </a:r>
            <a:r>
              <a:rPr lang="en-US" sz="1000" smtClean="0"/>
              <a:t> is used because it implies the integrated pattern of human behavior that includes thoughts, communications, actions, customs, beliefs, values and institutions of a racial, ethnic, religious or social group. The word </a:t>
            </a:r>
            <a:r>
              <a:rPr lang="en-US" sz="1000" b="1" smtClean="0"/>
              <a:t>competence</a:t>
            </a:r>
            <a:r>
              <a:rPr lang="en-US" sz="1000" smtClean="0"/>
              <a:t> is used because it implies having the capacity to function effectively</a:t>
            </a:r>
          </a:p>
          <a:p>
            <a:pPr eaLnBrk="1" hangingPunct="1"/>
            <a:endParaRPr lang="en-US"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DA77DEB-E5CA-4A08-A387-680050F206AB}" type="slidenum">
              <a:rPr lang="en-US" smtClean="0"/>
              <a:pPr/>
              <a:t>5</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z="1000" smtClean="0"/>
              <a:t>Here, I’m presenting a cultural orientation continuum that was proposed by Kim and colleagues..  It ranges from Cultural Destructiveness to Cultural Proficiency.</a:t>
            </a:r>
          </a:p>
          <a:p>
            <a:pPr eaLnBrk="1" hangingPunct="1"/>
            <a:r>
              <a:rPr lang="en-US" sz="1000" smtClean="0"/>
              <a:t>Cultural competency and cultural proficiency are often used interchangeably and both convey a degree of expertness.  </a:t>
            </a:r>
          </a:p>
          <a:p>
            <a:pPr eaLnBrk="1" hangingPunct="1">
              <a:buFontTx/>
              <a:buChar char="•"/>
            </a:pPr>
            <a:r>
              <a:rPr lang="en-US" sz="1000" smtClean="0"/>
              <a:t>However, cultural competence </a:t>
            </a:r>
            <a:r>
              <a:rPr lang="en-US" sz="1000" b="1" smtClean="0"/>
              <a:t>is a minimum standard</a:t>
            </a:r>
            <a:r>
              <a:rPr lang="en-US" sz="1000" smtClean="0"/>
              <a:t>, whereas conducting culturally proficient research is a more advanced standard that incorporates all of the concepts mentioned above, but a higher level of awareness, knowledge, and skills.  </a:t>
            </a:r>
          </a:p>
          <a:p>
            <a:pPr eaLnBrk="1" hangingPunct="1">
              <a:buFontTx/>
              <a:buChar char="•"/>
            </a:pPr>
            <a:r>
              <a:rPr lang="en-US" sz="1000" smtClean="0"/>
              <a:t>As a </a:t>
            </a:r>
            <a:r>
              <a:rPr lang="en-US" sz="1000" u="sng" smtClean="0"/>
              <a:t>culturally proficient </a:t>
            </a:r>
            <a:r>
              <a:rPr lang="en-US" sz="1000" smtClean="0"/>
              <a:t>researcher, one strives to be innovative and creative in developing and implementing interventions and using evaluation tools, whereas a </a:t>
            </a:r>
            <a:r>
              <a:rPr lang="en-US" sz="1000" u="sng" smtClean="0"/>
              <a:t>culturally competent researcher </a:t>
            </a:r>
            <a:r>
              <a:rPr lang="en-US" sz="1000" smtClean="0"/>
              <a:t>may be more limited in this respect.</a:t>
            </a:r>
          </a:p>
          <a:p>
            <a:pPr eaLnBrk="1" hangingPunct="1"/>
            <a:endParaRPr lang="en-US" sz="1000"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57BD600-347C-4C77-9F76-EFEEEE20EE9F}" type="slidenum">
              <a:rPr lang="en-US" smtClean="0"/>
              <a:pPr/>
              <a:t>6</a:t>
            </a:fld>
            <a:endParaRPr lang="en-US" smtClean="0"/>
          </a:p>
        </p:txBody>
      </p:sp>
      <p:sp>
        <p:nvSpPr>
          <p:cNvPr id="34819"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ln/>
        </p:spPr>
        <p:txBody>
          <a:bodyPr/>
          <a:lstStyle/>
          <a:p>
            <a:pPr marL="228600" lvl="1" eaLnBrk="1" hangingPunct="1">
              <a:defRPr/>
            </a:pPr>
            <a:r>
              <a:rPr lang="en-US" sz="1000" dirty="0" smtClean="0"/>
              <a:t>As researchers, it’s important to know the </a:t>
            </a:r>
            <a:r>
              <a:rPr lang="en-US" sz="1000" u="sng" dirty="0" smtClean="0"/>
              <a:t>measure’s origin</a:t>
            </a:r>
            <a:r>
              <a:rPr lang="en-US" sz="1000" dirty="0" smtClean="0"/>
              <a:t>.  In other words, it’s important to understand whether the measure was developed with a dominant group, males, females, etc.</a:t>
            </a:r>
          </a:p>
          <a:p>
            <a:pPr marL="228600" lvl="1" eaLnBrk="1" hangingPunct="1">
              <a:defRPr/>
            </a:pPr>
            <a:r>
              <a:rPr lang="en-US" sz="1000" dirty="0" smtClean="0"/>
              <a:t>It is important to know the limitations of a measure….For example, if the PA measure that is being considered does not assess occupational physical activity, which may be an important domain to assess in underserved communities.</a:t>
            </a:r>
          </a:p>
          <a:p>
            <a:pPr marL="228600" lvl="1" eaLnBrk="1" hangingPunct="1">
              <a:defRPr/>
            </a:pPr>
            <a:r>
              <a:rPr lang="en-US" sz="1000" dirty="0" smtClean="0"/>
              <a:t>The reliability- It is important to know the scale’s psychometric properties</a:t>
            </a:r>
          </a:p>
          <a:p>
            <a:pPr marL="228600" lvl="1" eaLnBrk="1" hangingPunct="1">
              <a:defRPr/>
            </a:pPr>
            <a:r>
              <a:rPr lang="en-US" sz="1000" dirty="0" smtClean="0"/>
              <a:t>Diversity-It is valuable to know the extent in which the measure assesses the construct of interest.  For example, a population may conceptualize vigorous activity differently than what the investigator intended.</a:t>
            </a:r>
          </a:p>
          <a:p>
            <a:pPr marL="685800" lvl="1" indent="-228600" eaLnBrk="1" hangingPunct="1">
              <a:defRPr/>
            </a:pPr>
            <a:endParaRPr lang="en-US" sz="1000" dirty="0" smtClean="0"/>
          </a:p>
          <a:p>
            <a:pPr marL="685800" lvl="1" indent="-228600" eaLnBrk="1" hangingPunct="1">
              <a:defRPr/>
            </a:pPr>
            <a:endParaRPr lang="en-US" sz="1000" dirty="0" smtClean="0"/>
          </a:p>
          <a:p>
            <a:pPr marL="685800" lvl="1" indent="-228600" eaLnBrk="1" hangingPunct="1">
              <a:defRPr/>
            </a:pPr>
            <a:endParaRPr lang="en-US" sz="10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BC33AF8-ED2A-45CB-9937-0E34EB3AEC8B}" type="slidenum">
              <a:rPr lang="en-US" smtClean="0"/>
              <a:pPr/>
              <a:t>7</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z="1000" smtClean="0"/>
              <a:t>Almost exclusively, the currently available measures have been developed in mainstream populations.</a:t>
            </a:r>
          </a:p>
          <a:p>
            <a:pPr eaLnBrk="1" hangingPunct="1"/>
            <a:r>
              <a:rPr lang="en-US" sz="1000" smtClean="0"/>
              <a:t>Even when the scale is translated, the measure may not be assessing the same construct as the one intended</a:t>
            </a:r>
          </a:p>
          <a:p>
            <a:pPr eaLnBrk="1" hangingPunct="1"/>
            <a:endParaRPr lang="en-US" sz="1000" smtClean="0"/>
          </a:p>
          <a:p>
            <a:pPr eaLnBrk="1" hangingPunct="1"/>
            <a:r>
              <a:rPr lang="en-US" sz="1000" smtClean="0"/>
              <a:t>Because many of the measures are available in English, what is an investigator to do?</a:t>
            </a:r>
          </a:p>
          <a:p>
            <a:pPr eaLnBrk="1" hangingPunct="1"/>
            <a:r>
              <a:rPr lang="en-US" sz="1000" smtClean="0"/>
              <a:t>Next, I’m going to discuss some procedures that may help us achieve some measurement equivalence</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buFontTx/>
              <a:buChar char="•"/>
            </a:pPr>
            <a:r>
              <a:rPr lang="en-US" sz="1000" smtClean="0"/>
              <a:t>There are a number of ways in which researchers develop and adopt surveys in minority communities.  The approach I’m going to be presenting is one we have used with Latinos living in the border community.  In our work, we have translated surveys that were developed in mainstream populations and assessed their appropriateness using qualitative methods.</a:t>
            </a:r>
          </a:p>
          <a:p>
            <a:pPr eaLnBrk="1" hangingPunct="1">
              <a:buFontTx/>
              <a:buChar char="•"/>
            </a:pPr>
            <a:r>
              <a:rPr lang="en-US" sz="1000" smtClean="0"/>
              <a:t>Another approach is starting from scratch and collecting qualitative data to generate questions assessing the concept of interest.  This approach may be more appropriate when working with communities that are less similar to those from western communities.    </a:t>
            </a:r>
          </a:p>
          <a:p>
            <a:pPr eaLnBrk="1" hangingPunct="1">
              <a:buFontTx/>
              <a:buChar char="•"/>
            </a:pPr>
            <a:r>
              <a:rPr lang="en-US" sz="1000" smtClean="0"/>
              <a:t>In this process, following translation, one can collect qualitative data</a:t>
            </a:r>
          </a:p>
          <a:p>
            <a:pPr eaLnBrk="1" hangingPunct="1">
              <a:buFontTx/>
              <a:buChar char="•"/>
            </a:pPr>
            <a:r>
              <a:rPr lang="en-US" sz="1000" smtClean="0"/>
              <a:t>Some chose to do both focus groups and cognitive interviews whereas others chose one over the other.</a:t>
            </a:r>
          </a:p>
          <a:p>
            <a:pPr eaLnBrk="1" hangingPunct="1"/>
            <a:r>
              <a:rPr lang="en-US" sz="1000" smtClean="0"/>
              <a:t>In this presentation, I will focus on the first two processes.</a:t>
            </a:r>
          </a:p>
        </p:txBody>
      </p:sp>
      <p:sp>
        <p:nvSpPr>
          <p:cNvPr id="36868" name="Slide Number Placeholder 3"/>
          <p:cNvSpPr>
            <a:spLocks noGrp="1"/>
          </p:cNvSpPr>
          <p:nvPr>
            <p:ph type="sldNum" sz="quarter" idx="5"/>
          </p:nvPr>
        </p:nvSpPr>
        <p:spPr>
          <a:noFill/>
        </p:spPr>
        <p:txBody>
          <a:bodyPr/>
          <a:lstStyle/>
          <a:p>
            <a:fld id="{2F9D7E2B-FE0F-4A3C-9FE0-084C27A5708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7626546-6CCF-4A4E-9AE2-15A92E6E4FAC}" type="slidenum">
              <a:rPr lang="en-US" smtClean="0"/>
              <a:pPr/>
              <a:t>9</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z="1000" smtClean="0"/>
              <a:t>Because many of the measures are only available in English, what are the different ways in which a survey can be translated?</a:t>
            </a:r>
          </a:p>
          <a:p>
            <a:pPr eaLnBrk="1" hangingPunct="1"/>
            <a:endParaRPr lang="en-US" sz="1000" smtClean="0"/>
          </a:p>
          <a:p>
            <a:pPr eaLnBrk="1" hangingPunct="1"/>
            <a:r>
              <a:rPr lang="en-US" sz="1000" smtClean="0"/>
              <a:t>(Read slide)</a:t>
            </a:r>
          </a:p>
          <a:p>
            <a:pPr eaLnBrk="1" hangingPunct="1"/>
            <a:endParaRPr lang="en-US" sz="1000" smtClean="0"/>
          </a:p>
          <a:p>
            <a:pPr eaLnBrk="1" hangingPunct="1"/>
            <a:r>
              <a:rPr lang="en-US" sz="1000" smtClean="0"/>
              <a:t>Studies have shown that individuals who are bilingual may have different conceptual meanings than individuals who are monolingual.</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Measurement of Active and Sedentary Behaviors.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Title Placeholder 1"/>
          <p:cNvSpPr>
            <a:spLocks noGrp="1"/>
          </p:cNvSpPr>
          <p:nvPr>
            <p:ph type="ctrTitle"/>
          </p:nvPr>
        </p:nvSpPr>
        <p:spPr>
          <a:xfrm>
            <a:off x="685800" y="1825625"/>
            <a:ext cx="7772400" cy="1470025"/>
          </a:xfrm>
        </p:spPr>
        <p:txBody>
          <a:bodyPr/>
          <a:lstStyle>
            <a:lvl1pPr algn="ctr">
              <a:defRPr b="1"/>
            </a:lvl1pPr>
          </a:lstStyle>
          <a:p>
            <a:r>
              <a:rPr lang="en-US"/>
              <a:t>Click to edit Master title style</a:t>
            </a:r>
          </a:p>
        </p:txBody>
      </p:sp>
      <p:sp>
        <p:nvSpPr>
          <p:cNvPr id="7172" name="Text Placeholder 2"/>
          <p:cNvSpPr>
            <a:spLocks noGrp="1"/>
          </p:cNvSpPr>
          <p:nvPr>
            <p:ph type="subTitle" idx="1"/>
          </p:nvPr>
        </p:nvSpPr>
        <p:spPr>
          <a:xfrm>
            <a:off x="1371600" y="3476625"/>
            <a:ext cx="6400800" cy="1752600"/>
          </a:xfrm>
        </p:spPr>
        <p:txBody>
          <a:bodyPr/>
          <a:lstStyle>
            <a:lvl1pPr marL="0" indent="0" algn="ctr">
              <a:buFont typeface="Arial" charset="0"/>
              <a:buNone/>
              <a:defRPr i="1">
                <a:solidFill>
                  <a:schemeClr val="tx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214296-8F80-40AE-B9E4-E7AD60A393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109538"/>
            <a:ext cx="2127250" cy="601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9538"/>
            <a:ext cx="6232525" cy="601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1948C1-EF23-4E47-B8C4-DB729DC111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A8BD7A-BE5C-441C-AB1D-E90DA7428C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61A82A-6CD7-4967-8EE8-97DD96C44D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0D32B9-BB38-420B-996F-F208EFB58F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4F8213-2221-4DB1-970B-F60B2EF472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0EDF8C-21D4-4DAB-9B6C-D26CC895316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8FB3085-0271-4CCF-A559-0E80593073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5529C5E-503A-41CD-8445-702680F8E1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A32B9B-4A10-45F2-8986-EF32DDEAB8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FD18D2-49B5-40A8-A848-AA93874FC3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Measurement of Active and Sedentary Behaviors PPT background.png"/>
          <p:cNvPicPr>
            <a:picLocks noChangeAspect="1"/>
          </p:cNvPicPr>
          <p:nvPr/>
        </p:nvPicPr>
        <p:blipFill>
          <a:blip r:embed="rId14" cstate="print"/>
          <a:srcRect r="2620"/>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1781175" y="109538"/>
            <a:ext cx="718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mn-lt"/>
              </a:defRPr>
            </a:lvl1pPr>
          </a:lstStyle>
          <a:p>
            <a:pPr>
              <a:defRPr/>
            </a:pPr>
            <a:fld id="{B0E54B4C-9493-4A61-AB1E-4558CB9C90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defTabSz="457200" rtl="0" eaLnBrk="0" fontAlgn="base" hangingPunct="0">
        <a:spcBef>
          <a:spcPct val="0"/>
        </a:spcBef>
        <a:spcAft>
          <a:spcPct val="0"/>
        </a:spcAft>
        <a:defRPr sz="4400">
          <a:solidFill>
            <a:schemeClr val="tx1"/>
          </a:solidFill>
          <a:latin typeface="+mj-lt"/>
          <a:ea typeface="+mj-ea"/>
          <a:cs typeface="+mj-cs"/>
        </a:defRPr>
      </a:lvl1pPr>
      <a:lvl2pPr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2pPr>
      <a:lvl3pPr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3pPr>
      <a:lvl4pPr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4pPr>
      <a:lvl5pPr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5pPr>
      <a:lvl6pPr marL="457200"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6pPr>
      <a:lvl7pPr marL="914400"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7pPr>
      <a:lvl8pPr marL="1371600"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8pPr>
      <a:lvl9pPr marL="1828800" algn="l" defTabSz="457200" rtl="0" eaLnBrk="0" fontAlgn="base" hangingPunct="0">
        <a:spcBef>
          <a:spcPct val="0"/>
        </a:spcBef>
        <a:spcAft>
          <a:spcPct val="0"/>
        </a:spcAft>
        <a:defRPr sz="4400">
          <a:solidFill>
            <a:schemeClr val="tx1"/>
          </a:solidFill>
          <a:latin typeface="Calibri" pitchFamily="28" charset="0"/>
          <a:ea typeface="ＭＳ Ｐゴシック" pitchFamily="28" charset="-128"/>
        </a:defRPr>
      </a:lvl9pPr>
    </p:titleStyle>
    <p:bodyStyle>
      <a:lvl1pPr marL="342900" indent="-342900" algn="l" defTabSz="457200" rtl="0" eaLnBrk="0" fontAlgn="base" hangingPunct="0">
        <a:spcBef>
          <a:spcPct val="20000"/>
        </a:spcBef>
        <a:spcAft>
          <a:spcPct val="0"/>
        </a:spcAft>
        <a:buFont typeface="Arial" charset="0"/>
        <a:buChar char="•"/>
        <a:defRPr sz="3200">
          <a:solidFill>
            <a:srgbClr val="FFFFFF"/>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a:solidFill>
            <a:srgbClr val="FFFFFF"/>
          </a:solidFill>
          <a:latin typeface="+mn-lt"/>
          <a:ea typeface="+mn-ea"/>
        </a:defRPr>
      </a:lvl2pPr>
      <a:lvl3pPr marL="1143000" indent="-228600" algn="l" defTabSz="457200" rtl="0" eaLnBrk="0" fontAlgn="base" hangingPunct="0">
        <a:spcBef>
          <a:spcPct val="20000"/>
        </a:spcBef>
        <a:spcAft>
          <a:spcPct val="0"/>
        </a:spcAft>
        <a:buFont typeface="Arial" charset="0"/>
        <a:buChar char="•"/>
        <a:defRPr sz="2400">
          <a:solidFill>
            <a:srgbClr val="FFFFFF"/>
          </a:solidFill>
          <a:latin typeface="+mn-lt"/>
          <a:ea typeface="+mn-ea"/>
        </a:defRPr>
      </a:lvl3pPr>
      <a:lvl4pPr marL="1600200" indent="-228600" algn="l" defTabSz="457200" rtl="0" eaLnBrk="0" fontAlgn="base" hangingPunct="0">
        <a:spcBef>
          <a:spcPct val="20000"/>
        </a:spcBef>
        <a:spcAft>
          <a:spcPct val="0"/>
        </a:spcAft>
        <a:buFont typeface="Arial" charset="0"/>
        <a:buChar char="–"/>
        <a:defRPr sz="2000">
          <a:solidFill>
            <a:srgbClr val="FFFFFF"/>
          </a:solidFill>
          <a:latin typeface="+mn-lt"/>
          <a:ea typeface="+mn-ea"/>
        </a:defRPr>
      </a:lvl4pPr>
      <a:lvl5pPr marL="2057400" indent="-228600" algn="l" defTabSz="457200" rtl="0" eaLnBrk="0" fontAlgn="base" hangingPunct="0">
        <a:spcBef>
          <a:spcPct val="20000"/>
        </a:spcBef>
        <a:spcAft>
          <a:spcPct val="0"/>
        </a:spcAft>
        <a:buFont typeface="Arial" charset="0"/>
        <a:buChar char="»"/>
        <a:defRPr sz="2000">
          <a:solidFill>
            <a:srgbClr val="FFFFFF"/>
          </a:solidFill>
          <a:latin typeface="+mn-lt"/>
          <a:ea typeface="+mn-ea"/>
        </a:defRPr>
      </a:lvl5pPr>
      <a:lvl6pPr marL="2514600" indent="-228600" algn="l" defTabSz="457200" rtl="0" eaLnBrk="0" fontAlgn="base" hangingPunct="0">
        <a:spcBef>
          <a:spcPct val="20000"/>
        </a:spcBef>
        <a:spcAft>
          <a:spcPct val="0"/>
        </a:spcAft>
        <a:buFont typeface="Arial" charset="0"/>
        <a:buChar char="»"/>
        <a:defRPr sz="2000">
          <a:solidFill>
            <a:srgbClr val="FFFFFF"/>
          </a:solidFill>
          <a:latin typeface="+mn-lt"/>
          <a:ea typeface="+mn-ea"/>
        </a:defRPr>
      </a:lvl6pPr>
      <a:lvl7pPr marL="2971800" indent="-228600" algn="l" defTabSz="457200" rtl="0" eaLnBrk="0" fontAlgn="base" hangingPunct="0">
        <a:spcBef>
          <a:spcPct val="20000"/>
        </a:spcBef>
        <a:spcAft>
          <a:spcPct val="0"/>
        </a:spcAft>
        <a:buFont typeface="Arial" charset="0"/>
        <a:buChar char="»"/>
        <a:defRPr sz="2000">
          <a:solidFill>
            <a:srgbClr val="FFFFFF"/>
          </a:solidFill>
          <a:latin typeface="+mn-lt"/>
          <a:ea typeface="+mn-ea"/>
        </a:defRPr>
      </a:lvl7pPr>
      <a:lvl8pPr marL="3429000" indent="-228600" algn="l" defTabSz="457200" rtl="0" eaLnBrk="0" fontAlgn="base" hangingPunct="0">
        <a:spcBef>
          <a:spcPct val="20000"/>
        </a:spcBef>
        <a:spcAft>
          <a:spcPct val="0"/>
        </a:spcAft>
        <a:buFont typeface="Arial" charset="0"/>
        <a:buChar char="»"/>
        <a:defRPr sz="2000">
          <a:solidFill>
            <a:srgbClr val="FFFFFF"/>
          </a:solidFill>
          <a:latin typeface="+mn-lt"/>
          <a:ea typeface="+mn-ea"/>
        </a:defRPr>
      </a:lvl8pPr>
      <a:lvl9pPr marL="3886200" indent="-228600" algn="l" defTabSz="457200" rtl="0" eaLnBrk="0" fontAlgn="base" hangingPunct="0">
        <a:spcBef>
          <a:spcPct val="20000"/>
        </a:spcBef>
        <a:spcAft>
          <a:spcPct val="0"/>
        </a:spcAft>
        <a:buFont typeface="Arial" charset="0"/>
        <a:buChar char="»"/>
        <a:defRPr sz="2000">
          <a:solidFill>
            <a:srgbClr val="FFFFF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3600"/>
            <a:ext cx="7772400" cy="1470025"/>
          </a:xfrm>
        </p:spPr>
        <p:txBody>
          <a:bodyPr/>
          <a:lstStyle/>
          <a:p>
            <a:pPr eaLnBrk="1" hangingPunct="1"/>
            <a:r>
              <a:rPr lang="en-US" sz="4800" smtClean="0"/>
              <a:t>Language translation &amp; cultural adaptation of </a:t>
            </a:r>
            <a:br>
              <a:rPr lang="en-US" sz="4800" smtClean="0"/>
            </a:br>
            <a:r>
              <a:rPr lang="en-US" sz="4800" smtClean="0"/>
              <a:t>self-report instruments</a:t>
            </a:r>
          </a:p>
        </p:txBody>
      </p:sp>
      <p:sp>
        <p:nvSpPr>
          <p:cNvPr id="3075" name="Rectangle 3"/>
          <p:cNvSpPr>
            <a:spLocks noGrp="1" noChangeArrowheads="1"/>
          </p:cNvSpPr>
          <p:nvPr>
            <p:ph type="subTitle" idx="1"/>
          </p:nvPr>
        </p:nvSpPr>
        <p:spPr>
          <a:xfrm>
            <a:off x="1143000" y="4114800"/>
            <a:ext cx="7162800" cy="1447800"/>
          </a:xfrm>
        </p:spPr>
        <p:txBody>
          <a:bodyPr/>
          <a:lstStyle/>
          <a:p>
            <a:pPr eaLnBrk="1" hangingPunct="1"/>
            <a:r>
              <a:rPr lang="en-US" sz="2400" smtClean="0"/>
              <a:t>Elva Arredondo, Ph.D.</a:t>
            </a:r>
          </a:p>
          <a:p>
            <a:pPr eaLnBrk="1" hangingPunct="1"/>
            <a:r>
              <a:rPr lang="en-US" sz="2400" smtClean="0"/>
              <a:t>San Diego State University</a:t>
            </a:r>
          </a:p>
          <a:p>
            <a:pPr eaLnBrk="1" hangingPunct="1"/>
            <a:r>
              <a:rPr lang="en-US" sz="2400" smtClean="0"/>
              <a:t>Institute for Behavioral and Community Health</a:t>
            </a:r>
          </a:p>
        </p:txBody>
      </p:sp>
      <p:sp>
        <p:nvSpPr>
          <p:cNvPr id="3076" name="Slide Number Placeholder 3"/>
          <p:cNvSpPr>
            <a:spLocks noGrp="1"/>
          </p:cNvSpPr>
          <p:nvPr>
            <p:ph type="sldNum" sz="quarter" idx="4294967295"/>
          </p:nvPr>
        </p:nvSpPr>
        <p:spPr>
          <a:xfrm>
            <a:off x="6553200" y="6248400"/>
            <a:ext cx="2133600" cy="457200"/>
          </a:xfrm>
        </p:spPr>
        <p:txBody>
          <a:bodyPr/>
          <a:lstStyle/>
          <a:p>
            <a:pPr>
              <a:defRPr/>
            </a:pPr>
            <a:fld id="{8EB00889-A0A5-48EE-85E4-6C2BA3099A09}"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Common forms of translation</a:t>
            </a:r>
          </a:p>
        </p:txBody>
      </p:sp>
      <p:sp>
        <p:nvSpPr>
          <p:cNvPr id="12291" name="Rectangle 3"/>
          <p:cNvSpPr>
            <a:spLocks noGrp="1" noChangeArrowheads="1"/>
          </p:cNvSpPr>
          <p:nvPr>
            <p:ph type="body" idx="1"/>
          </p:nvPr>
        </p:nvSpPr>
        <p:spPr>
          <a:xfrm>
            <a:off x="688975" y="1600200"/>
            <a:ext cx="7458075" cy="4530725"/>
          </a:xfrm>
        </p:spPr>
        <p:txBody>
          <a:bodyPr/>
          <a:lstStyle/>
          <a:p>
            <a:pPr eaLnBrk="1" hangingPunct="1"/>
            <a:r>
              <a:rPr lang="en-US" smtClean="0"/>
              <a:t>Translation by committee</a:t>
            </a:r>
          </a:p>
          <a:p>
            <a:pPr lvl="1" eaLnBrk="1" hangingPunct="1"/>
            <a:r>
              <a:rPr lang="en-US" smtClean="0"/>
              <a:t>Two different translations: </a:t>
            </a:r>
          </a:p>
          <a:p>
            <a:pPr lvl="2" eaLnBrk="1" hangingPunct="1"/>
            <a:r>
              <a:rPr lang="en-US" smtClean="0"/>
              <a:t>Translators come to a consensus</a:t>
            </a:r>
          </a:p>
          <a:p>
            <a:pPr lvl="2" eaLnBrk="1" hangingPunct="1"/>
            <a:r>
              <a:rPr lang="en-US" smtClean="0"/>
              <a:t>Committee rates different versions</a:t>
            </a:r>
          </a:p>
          <a:p>
            <a:pPr lvl="2" eaLnBrk="1" hangingPunct="1">
              <a:buFont typeface="Wingdings" pitchFamily="2" charset="2"/>
              <a:buNone/>
            </a:pPr>
            <a:endParaRPr lang="en-US" smtClean="0"/>
          </a:p>
          <a:p>
            <a:pPr lvl="1" eaLnBrk="1" hangingPunct="1"/>
            <a:r>
              <a:rPr lang="en-US" smtClean="0"/>
              <a:t>Strengths: Straight forward</a:t>
            </a:r>
          </a:p>
          <a:p>
            <a:pPr lvl="1" eaLnBrk="1" hangingPunct="1"/>
            <a:r>
              <a:rPr lang="en-US" smtClean="0"/>
              <a:t>Weaknesses: world views of translators may not represent that of the target population</a:t>
            </a:r>
          </a:p>
          <a:p>
            <a:pPr eaLnBrk="1" hangingPunct="1"/>
            <a:endParaRPr lang="en-US" smtClean="0"/>
          </a:p>
        </p:txBody>
      </p:sp>
      <p:sp>
        <p:nvSpPr>
          <p:cNvPr id="12292" name="Slide Number Placeholder 3"/>
          <p:cNvSpPr>
            <a:spLocks noGrp="1"/>
          </p:cNvSpPr>
          <p:nvPr>
            <p:ph type="sldNum" sz="quarter" idx="12"/>
          </p:nvPr>
        </p:nvSpPr>
        <p:spPr/>
        <p:txBody>
          <a:bodyPr/>
          <a:lstStyle/>
          <a:p>
            <a:pPr>
              <a:defRPr/>
            </a:pPr>
            <a:fld id="{206F272C-5346-4AE9-AADE-726C3EAFF6AF}"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sp>
        <p:nvSpPr>
          <p:cNvPr id="13315" name="Content Placeholder 2"/>
          <p:cNvSpPr>
            <a:spLocks noGrp="1"/>
          </p:cNvSpPr>
          <p:nvPr>
            <p:ph idx="1"/>
          </p:nvPr>
        </p:nvSpPr>
        <p:spPr/>
        <p:txBody>
          <a:bodyPr/>
          <a:lstStyle/>
          <a:p>
            <a:pPr>
              <a:buFont typeface="Wingdings" pitchFamily="2" charset="2"/>
              <a:buNone/>
            </a:pPr>
            <a:r>
              <a:rPr lang="en-US" sz="4000" smtClean="0"/>
              <a:t>	</a:t>
            </a:r>
          </a:p>
          <a:p>
            <a:pPr>
              <a:buFont typeface="Wingdings" pitchFamily="2" charset="2"/>
              <a:buNone/>
            </a:pPr>
            <a:r>
              <a:rPr lang="en-US" sz="4000" smtClean="0"/>
              <a:t>	Does that mean we should not translate surveys from one language to another?</a:t>
            </a:r>
          </a:p>
        </p:txBody>
      </p:sp>
      <p:sp>
        <p:nvSpPr>
          <p:cNvPr id="13316" name="Slide Number Placeholder 3"/>
          <p:cNvSpPr>
            <a:spLocks noGrp="1"/>
          </p:cNvSpPr>
          <p:nvPr>
            <p:ph type="sldNum" sz="quarter" idx="12"/>
          </p:nvPr>
        </p:nvSpPr>
        <p:spPr/>
        <p:txBody>
          <a:bodyPr/>
          <a:lstStyle/>
          <a:p>
            <a:pPr>
              <a:defRPr/>
            </a:pPr>
            <a:fld id="{9B11755B-BEC3-4657-ADE2-85DD7D2993F2}"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Suggestions for translating measures</a:t>
            </a:r>
          </a:p>
        </p:txBody>
      </p:sp>
      <p:sp>
        <p:nvSpPr>
          <p:cNvPr id="14339" name="Rectangle 3"/>
          <p:cNvSpPr>
            <a:spLocks noGrp="1" noChangeArrowheads="1"/>
          </p:cNvSpPr>
          <p:nvPr>
            <p:ph type="body" idx="1"/>
          </p:nvPr>
        </p:nvSpPr>
        <p:spPr/>
        <p:txBody>
          <a:bodyPr/>
          <a:lstStyle/>
          <a:p>
            <a:r>
              <a:rPr lang="en-US" sz="3600" smtClean="0"/>
              <a:t>“Expert” reviewers from target group </a:t>
            </a:r>
          </a:p>
          <a:p>
            <a:r>
              <a:rPr lang="en-US" sz="3600" smtClean="0"/>
              <a:t>Appropriate literacy level (3rd grade level)</a:t>
            </a:r>
          </a:p>
          <a:p>
            <a:r>
              <a:rPr lang="en-US" sz="3600" smtClean="0"/>
              <a:t>Avoid metaphors and colloquialisms</a:t>
            </a:r>
          </a:p>
          <a:p>
            <a:r>
              <a:rPr lang="en-US" sz="3600" smtClean="0"/>
              <a:t>Short &amp; simple (fewer than 16 words)</a:t>
            </a:r>
          </a:p>
          <a:p>
            <a:r>
              <a:rPr lang="en-US" sz="3600" smtClean="0"/>
              <a:t>Active vs. passive voice</a:t>
            </a:r>
          </a:p>
          <a:p>
            <a:r>
              <a:rPr lang="en-US" sz="3600" smtClean="0"/>
              <a:t>Use inclusive words</a:t>
            </a:r>
          </a:p>
        </p:txBody>
      </p:sp>
      <p:sp>
        <p:nvSpPr>
          <p:cNvPr id="14340" name="Text Box 4"/>
          <p:cNvSpPr txBox="1">
            <a:spLocks noChangeArrowheads="1"/>
          </p:cNvSpPr>
          <p:nvPr/>
        </p:nvSpPr>
        <p:spPr bwMode="auto">
          <a:xfrm>
            <a:off x="3621088" y="6224588"/>
            <a:ext cx="2819400" cy="292100"/>
          </a:xfrm>
          <a:prstGeom prst="rect">
            <a:avLst/>
          </a:prstGeom>
          <a:noFill/>
          <a:ln w="9525">
            <a:noFill/>
            <a:miter lim="800000"/>
            <a:headEnd/>
            <a:tailEnd/>
          </a:ln>
        </p:spPr>
        <p:txBody>
          <a:bodyPr>
            <a:spAutoFit/>
          </a:bodyPr>
          <a:lstStyle/>
          <a:p>
            <a:pPr>
              <a:spcBef>
                <a:spcPct val="50000"/>
              </a:spcBef>
            </a:pPr>
            <a:r>
              <a:rPr lang="en-US" sz="1300"/>
              <a:t>Marin &amp; Marin, 1991</a:t>
            </a:r>
          </a:p>
        </p:txBody>
      </p:sp>
      <p:sp>
        <p:nvSpPr>
          <p:cNvPr id="14341" name="Slide Number Placeholder 4"/>
          <p:cNvSpPr>
            <a:spLocks noGrp="1"/>
          </p:cNvSpPr>
          <p:nvPr>
            <p:ph type="sldNum" sz="quarter" idx="12"/>
          </p:nvPr>
        </p:nvSpPr>
        <p:spPr/>
        <p:txBody>
          <a:bodyPr/>
          <a:lstStyle/>
          <a:p>
            <a:pPr>
              <a:defRPr/>
            </a:pPr>
            <a:fld id="{2AEF18D4-F24A-4C6A-86E7-CA18197A21F4}"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800" y="277813"/>
            <a:ext cx="7315200" cy="941387"/>
          </a:xfrm>
        </p:spPr>
        <p:txBody>
          <a:bodyPr/>
          <a:lstStyle/>
          <a:p>
            <a:r>
              <a:rPr lang="en-US" sz="4000" smtClean="0"/>
              <a:t>Qualitative methods: improve measures</a:t>
            </a:r>
          </a:p>
        </p:txBody>
      </p:sp>
      <p:sp>
        <p:nvSpPr>
          <p:cNvPr id="16387" name="Content Placeholder 7"/>
          <p:cNvSpPr>
            <a:spLocks noGrp="1"/>
          </p:cNvSpPr>
          <p:nvPr>
            <p:ph idx="1"/>
          </p:nvPr>
        </p:nvSpPr>
        <p:spPr>
          <a:xfrm>
            <a:off x="457200" y="1752600"/>
            <a:ext cx="8489950" cy="4821238"/>
          </a:xfrm>
        </p:spPr>
        <p:txBody>
          <a:bodyPr/>
          <a:lstStyle/>
          <a:p>
            <a:r>
              <a:rPr lang="en-US" smtClean="0"/>
              <a:t>Allows us to assess the conceptual equivalence of measures across different communities</a:t>
            </a:r>
          </a:p>
          <a:p>
            <a:pPr>
              <a:buFont typeface="Wingdings" pitchFamily="2" charset="2"/>
              <a:buNone/>
            </a:pPr>
            <a:endParaRPr lang="en-US" sz="2800" smtClean="0"/>
          </a:p>
          <a:p>
            <a:r>
              <a:rPr lang="en-US" smtClean="0"/>
              <a:t>Useful for constructing culturally appropriate measures</a:t>
            </a:r>
          </a:p>
          <a:p>
            <a:pPr>
              <a:buFont typeface="Wingdings" pitchFamily="2" charset="2"/>
              <a:buNone/>
            </a:pPr>
            <a:endParaRPr lang="en-US" sz="2500" smtClean="0"/>
          </a:p>
          <a:p>
            <a:r>
              <a:rPr lang="en-US" smtClean="0"/>
              <a:t>Allows participants to respond in a way that accurately represents their point of view, ideas, thoughts, beliefs, etc.</a:t>
            </a:r>
          </a:p>
          <a:p>
            <a:endParaRPr lang="en-US" smtClean="0"/>
          </a:p>
        </p:txBody>
      </p:sp>
      <p:sp>
        <p:nvSpPr>
          <p:cNvPr id="15364" name="Slide Number Placeholder 3"/>
          <p:cNvSpPr>
            <a:spLocks noGrp="1"/>
          </p:cNvSpPr>
          <p:nvPr>
            <p:ph type="sldNum" sz="quarter" idx="12"/>
          </p:nvPr>
        </p:nvSpPr>
        <p:spPr/>
        <p:txBody>
          <a:bodyPr/>
          <a:lstStyle/>
          <a:p>
            <a:pPr>
              <a:defRPr/>
            </a:pPr>
            <a:fld id="{BF4EAE43-E3E1-4845-B9DB-25D933A32DFF}" type="slidenum">
              <a:rPr lang="en-US"/>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left)">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wipe(left)">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wipe(left)">
                                      <p:cBhvr>
                                        <p:cTn id="1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Types of qualitative methods</a:t>
            </a:r>
          </a:p>
        </p:txBody>
      </p:sp>
      <p:sp>
        <p:nvSpPr>
          <p:cNvPr id="16387" name="Content Placeholder 2"/>
          <p:cNvSpPr>
            <a:spLocks noGrp="1"/>
          </p:cNvSpPr>
          <p:nvPr>
            <p:ph idx="1"/>
          </p:nvPr>
        </p:nvSpPr>
        <p:spPr/>
        <p:txBody>
          <a:bodyPr/>
          <a:lstStyle/>
          <a:p>
            <a:pPr>
              <a:buFont typeface="Wingdings" pitchFamily="2" charset="2"/>
              <a:buNone/>
              <a:defRPr/>
            </a:pPr>
            <a:r>
              <a:rPr lang="en-US" sz="3500" dirty="0" smtClean="0"/>
              <a:t>Strengths and limitations</a:t>
            </a:r>
          </a:p>
          <a:p>
            <a:pPr lvl="1" algn="ctr">
              <a:buFont typeface="Arial" charset="0"/>
              <a:buNone/>
              <a:defRPr/>
            </a:pPr>
            <a:endParaRPr lang="en-US" sz="3000" dirty="0" smtClean="0"/>
          </a:p>
          <a:p>
            <a:pPr marL="457200" lvl="1" indent="0" algn="ctr">
              <a:buFont typeface="Arial" charset="0"/>
              <a:buNone/>
              <a:defRPr/>
            </a:pPr>
            <a:r>
              <a:rPr lang="en-US" sz="4000" dirty="0" smtClean="0"/>
              <a:t>Focus groups</a:t>
            </a:r>
          </a:p>
          <a:p>
            <a:pPr marL="457200" lvl="1" indent="0" algn="ctr">
              <a:buFont typeface="Arial" charset="0"/>
              <a:buNone/>
              <a:defRPr/>
            </a:pPr>
            <a:r>
              <a:rPr lang="en-US" sz="4000" dirty="0" smtClean="0"/>
              <a:t>vs.</a:t>
            </a:r>
          </a:p>
          <a:p>
            <a:pPr marL="457200" lvl="1" indent="0" algn="ctr">
              <a:buFont typeface="Arial" charset="0"/>
              <a:buNone/>
              <a:defRPr/>
            </a:pPr>
            <a:r>
              <a:rPr lang="en-US" sz="4000" dirty="0" smtClean="0"/>
              <a:t>Cognitive interviews</a:t>
            </a:r>
          </a:p>
        </p:txBody>
      </p:sp>
      <p:sp>
        <p:nvSpPr>
          <p:cNvPr id="17412" name="Slide Number Placeholder 3"/>
          <p:cNvSpPr>
            <a:spLocks noGrp="1"/>
          </p:cNvSpPr>
          <p:nvPr>
            <p:ph type="sldNum" sz="quarter" idx="12"/>
          </p:nvPr>
        </p:nvSpPr>
        <p:spPr/>
        <p:txBody>
          <a:bodyPr/>
          <a:lstStyle/>
          <a:p>
            <a:pPr>
              <a:defRPr/>
            </a:pPr>
            <a:r>
              <a:rPr lang="en-US" dirty="0" smtClean="0"/>
              <a:t>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7813"/>
            <a:ext cx="7315200" cy="1139825"/>
          </a:xfrm>
        </p:spPr>
        <p:txBody>
          <a:bodyPr/>
          <a:lstStyle/>
          <a:p>
            <a:r>
              <a:rPr lang="en-US" smtClean="0"/>
              <a:t>Focus groups characteristics </a:t>
            </a:r>
          </a:p>
        </p:txBody>
      </p:sp>
      <p:sp>
        <p:nvSpPr>
          <p:cNvPr id="17411" name="Content Placeholder 2"/>
          <p:cNvSpPr>
            <a:spLocks noGrp="1"/>
          </p:cNvSpPr>
          <p:nvPr>
            <p:ph idx="1"/>
          </p:nvPr>
        </p:nvSpPr>
        <p:spPr>
          <a:xfrm>
            <a:off x="457200" y="1905000"/>
            <a:ext cx="8229600" cy="4225925"/>
          </a:xfrm>
        </p:spPr>
        <p:txBody>
          <a:bodyPr/>
          <a:lstStyle/>
          <a:p>
            <a:r>
              <a:rPr lang="en-US" smtClean="0"/>
              <a:t>Typically consists of 6-10 participants</a:t>
            </a:r>
          </a:p>
          <a:p>
            <a:pPr>
              <a:buFont typeface="Arial" charset="0"/>
              <a:buNone/>
            </a:pPr>
            <a:endParaRPr lang="en-US" sz="1000" smtClean="0"/>
          </a:p>
          <a:p>
            <a:r>
              <a:rPr lang="en-US" smtClean="0"/>
              <a:t>Select people with characteristics of greatest interest</a:t>
            </a:r>
          </a:p>
          <a:p>
            <a:pPr>
              <a:buFont typeface="Wingdings" pitchFamily="2" charset="2"/>
              <a:buNone/>
            </a:pPr>
            <a:endParaRPr lang="en-US" sz="1000" smtClean="0"/>
          </a:p>
          <a:p>
            <a:r>
              <a:rPr lang="en-US" smtClean="0"/>
              <a:t>Usually lasts between 60-90 minutes</a:t>
            </a:r>
          </a:p>
          <a:p>
            <a:pPr>
              <a:buFont typeface="Wingdings" pitchFamily="2" charset="2"/>
              <a:buNone/>
            </a:pPr>
            <a:endParaRPr lang="en-US" sz="1000" smtClean="0"/>
          </a:p>
          <a:p>
            <a:r>
              <a:rPr lang="en-US" smtClean="0"/>
              <a:t>Usually tape recorded, transcribed, &amp; coded</a:t>
            </a:r>
          </a:p>
          <a:p>
            <a:pPr>
              <a:buFont typeface="Wingdings" pitchFamily="2" charset="2"/>
              <a:buNone/>
            </a:pPr>
            <a:endParaRPr lang="en-US" smtClean="0"/>
          </a:p>
        </p:txBody>
      </p:sp>
      <p:sp>
        <p:nvSpPr>
          <p:cNvPr id="18436" name="Slide Number Placeholder 3"/>
          <p:cNvSpPr>
            <a:spLocks noGrp="1"/>
          </p:cNvSpPr>
          <p:nvPr>
            <p:ph type="sldNum" sz="quarter" idx="12"/>
          </p:nvPr>
        </p:nvSpPr>
        <p:spPr/>
        <p:txBody>
          <a:bodyPr/>
          <a:lstStyle/>
          <a:p>
            <a:pPr>
              <a:defRPr/>
            </a:pPr>
            <a:fld id="{D7058D1E-3473-4F2B-A848-A60B21631D03}"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828800" y="0"/>
            <a:ext cx="7107238" cy="1011238"/>
          </a:xfrm>
        </p:spPr>
        <p:txBody>
          <a:bodyPr/>
          <a:lstStyle/>
          <a:p>
            <a:pPr eaLnBrk="1" hangingPunct="1"/>
            <a:r>
              <a:rPr lang="en-US" sz="4000" smtClean="0"/>
              <a:t>Modified questions/words</a:t>
            </a:r>
          </a:p>
        </p:txBody>
      </p:sp>
      <p:graphicFrame>
        <p:nvGraphicFramePr>
          <p:cNvPr id="48192" name="Group 64"/>
          <p:cNvGraphicFramePr>
            <a:graphicFrameLocks noGrp="1"/>
          </p:cNvGraphicFramePr>
          <p:nvPr>
            <p:ph sz="half" idx="2"/>
          </p:nvPr>
        </p:nvGraphicFramePr>
        <p:xfrm>
          <a:off x="228600" y="1447800"/>
          <a:ext cx="8686800" cy="4773613"/>
        </p:xfrm>
        <a:graphic>
          <a:graphicData uri="http://schemas.openxmlformats.org/drawingml/2006/table">
            <a:tbl>
              <a:tblPr/>
              <a:tblGrid>
                <a:gridCol w="2057400"/>
                <a:gridCol w="3124200"/>
                <a:gridCol w="3505200"/>
              </a:tblGrid>
              <a:tr h="3574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cs typeface="Times New Roman" pitchFamily="18" charset="0"/>
                        </a:rPr>
                        <a:t>Type of changes</a:t>
                      </a:r>
                      <a:endParaRPr kumimoji="0" 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cs typeface="Times New Roman" pitchFamily="18" charset="0"/>
                        </a:rPr>
                        <a:t>Former question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cs typeface="Times New Roman" pitchFamily="18" charset="0"/>
                        </a:rPr>
                        <a:t>Modified questions</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81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Verdana" pitchFamily="34" charset="0"/>
                          <a:cs typeface="Times New Roman" pitchFamily="18" charset="0"/>
                        </a:rPr>
                        <a:t>Meaning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cs typeface="Times New Roman" pitchFamily="18" charset="0"/>
                        </a:rPr>
                        <a:t>   </a:t>
                      </a:r>
                      <a:endParaRPr kumimoji="0" lang="en-US" sz="15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Futbol</a:t>
                      </a:r>
                      <a:r>
                        <a:rPr kumimoji="0" lang="en-US" sz="1500" b="0" i="0" u="none" strike="noStrike" cap="none" normalizeH="0" baseline="0" dirty="0" smtClean="0">
                          <a:ln>
                            <a:noFill/>
                          </a:ln>
                          <a:solidFill>
                            <a:schemeClr val="tx1"/>
                          </a:solidFill>
                          <a:effectLst/>
                          <a:latin typeface="Verdana" pitchFamily="34" charset="0"/>
                        </a:rPr>
                        <a:t>” (soccer)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Futbol</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americano</a:t>
                      </a:r>
                      <a:r>
                        <a:rPr kumimoji="0" lang="en-US" sz="1500" b="0" i="0" u="none" strike="noStrike" cap="none" normalizeH="0" baseline="0" dirty="0" smtClean="0">
                          <a:ln>
                            <a:noFill/>
                          </a:ln>
                          <a:solidFill>
                            <a:schemeClr val="tx1"/>
                          </a:solidFill>
                          <a:effectLst/>
                          <a:latin typeface="Verdana" pitchFamily="34" charset="0"/>
                        </a:rPr>
                        <a:t>”  (football)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7276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Verdana" pitchFamily="34" charset="0"/>
                        </a:rPr>
                        <a:t>Literacy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expendedora</a:t>
                      </a:r>
                      <a:r>
                        <a:rPr kumimoji="0" lang="en-US" sz="15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smtClean="0">
                          <a:ln>
                            <a:noFill/>
                          </a:ln>
                          <a:solidFill>
                            <a:schemeClr val="tx1"/>
                          </a:solidFill>
                          <a:effectLst/>
                          <a:latin typeface="Verdana" pitchFamily="34" charset="0"/>
                        </a:rPr>
                        <a:t>(vending machine)</a:t>
                      </a: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1500" b="0" i="0"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Convive</a:t>
                      </a:r>
                      <a:r>
                        <a:rPr kumimoji="0" lang="en-US" sz="1500" b="0" i="0" u="none" strike="noStrike" cap="none" normalizeH="0" baseline="0" dirty="0" smtClean="0">
                          <a:ln>
                            <a:noFill/>
                          </a:ln>
                          <a:solidFill>
                            <a:schemeClr val="tx1"/>
                          </a:solidFill>
                          <a:effectLst/>
                          <a:latin typeface="Verdana" pitchFamily="34" charset="0"/>
                        </a:rPr>
                        <a:t> con </a:t>
                      </a:r>
                      <a:r>
                        <a:rPr kumimoji="0" lang="en-US" sz="1500" b="0" i="0" u="none" strike="noStrike" cap="none" normalizeH="0" baseline="0" dirty="0" err="1" smtClean="0">
                          <a:ln>
                            <a:noFill/>
                          </a:ln>
                          <a:solidFill>
                            <a:schemeClr val="tx1"/>
                          </a:solidFill>
                          <a:effectLst/>
                          <a:latin typeface="Verdana" pitchFamily="34" charset="0"/>
                        </a:rPr>
                        <a:t>su</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pareja</a:t>
                      </a:r>
                      <a:r>
                        <a:rPr kumimoji="0" lang="en-US" sz="1500" b="0" i="0" u="none" strike="noStrike" cap="none" normalizeH="0" baseline="0" dirty="0" smtClean="0">
                          <a:ln>
                            <a:noFill/>
                          </a:ln>
                          <a:solidFill>
                            <a:schemeClr val="tx1"/>
                          </a:solidFill>
                          <a:effectLst/>
                          <a:latin typeface="Verdana" pitchFamily="34" charset="0"/>
                        </a:rPr>
                        <a:t>”</a:t>
                      </a: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500" b="0" i="0" u="none" strike="noStrike" cap="none" normalizeH="0" baseline="0" dirty="0" smtClean="0">
                          <a:ln>
                            <a:noFill/>
                          </a:ln>
                          <a:solidFill>
                            <a:schemeClr val="tx1"/>
                          </a:solidFill>
                          <a:effectLst/>
                          <a:latin typeface="Verdana" pitchFamily="34" charset="0"/>
                        </a:rPr>
                        <a:t>(cohabitate with your partner)</a:t>
                      </a: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1500" b="0" i="0"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intensidad</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vigorosa</a:t>
                      </a:r>
                      <a:r>
                        <a:rPr kumimoji="0" lang="en-US" sz="1500" b="0" i="0" u="none" strike="noStrike" cap="none" normalizeH="0" baseline="0" dirty="0" smtClean="0">
                          <a:ln>
                            <a:noFill/>
                          </a:ln>
                          <a:solidFill>
                            <a:schemeClr val="tx1"/>
                          </a:solidFill>
                          <a:effectLst/>
                          <a:latin typeface="Verdana" pitchFamily="34" charset="0"/>
                        </a:rPr>
                        <a:t>”</a:t>
                      </a: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500" b="0" i="0" u="none" strike="noStrike" cap="none" normalizeH="0" baseline="0" dirty="0" smtClean="0">
                          <a:ln>
                            <a:noFill/>
                          </a:ln>
                          <a:solidFill>
                            <a:schemeClr val="tx1"/>
                          </a:solidFill>
                          <a:effectLst/>
                          <a:latin typeface="Verdana" pitchFamily="34" charset="0"/>
                        </a:rPr>
                        <a:t>(vigorous)</a:t>
                      </a: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1500" b="0" i="0"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cirugia</a:t>
                      </a:r>
                      <a:r>
                        <a:rPr kumimoji="0" lang="en-US" sz="1500" b="0" i="0" u="none" strike="noStrike" cap="none" normalizeH="0" baseline="0" dirty="0" smtClean="0">
                          <a:ln>
                            <a:noFill/>
                          </a:ln>
                          <a:solidFill>
                            <a:schemeClr val="tx1"/>
                          </a:solidFill>
                          <a:effectLst/>
                          <a:latin typeface="Verdana" pitchFamily="34" charset="0"/>
                        </a:rPr>
                        <a:t>” (surgery)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maquinas</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que</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venden</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alimentos</a:t>
                      </a:r>
                      <a:r>
                        <a:rPr kumimoji="0" lang="en-US" sz="15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500" b="0" i="0" u="none" strike="noStrike" cap="none" normalizeH="0" baseline="0" dirty="0" smtClean="0">
                          <a:ln>
                            <a:noFill/>
                          </a:ln>
                          <a:solidFill>
                            <a:schemeClr val="tx1"/>
                          </a:solidFill>
                          <a:effectLst/>
                          <a:latin typeface="Verdana" pitchFamily="34" charset="0"/>
                        </a:rPr>
                        <a:t>(machines that sell food)</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rPr>
                        <a:t>“Vive con </a:t>
                      </a:r>
                      <a:r>
                        <a:rPr kumimoji="0" lang="en-US" sz="1500" b="0" i="0" u="none" strike="noStrike" cap="none" normalizeH="0" baseline="0" dirty="0" err="1" smtClean="0">
                          <a:ln>
                            <a:noFill/>
                          </a:ln>
                          <a:solidFill>
                            <a:schemeClr val="tx1"/>
                          </a:solidFill>
                          <a:effectLst/>
                          <a:latin typeface="Verdana" pitchFamily="34" charset="0"/>
                        </a:rPr>
                        <a:t>su</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pareja</a:t>
                      </a:r>
                      <a:r>
                        <a:rPr kumimoji="0" lang="en-US" sz="1500" b="0" i="0" u="none" strike="noStrike" cap="none" normalizeH="0" baseline="0" dirty="0" smtClean="0">
                          <a:ln>
                            <a:noFill/>
                          </a:ln>
                          <a:solidFill>
                            <a:schemeClr val="tx1"/>
                          </a:solidFill>
                          <a:effectLst/>
                          <a:latin typeface="Verdana" pitchFamily="34" charset="0"/>
                        </a:rPr>
                        <a: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rPr>
                        <a:t>(live with your partner)</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rPr>
                        <a:t>“mucho </a:t>
                      </a:r>
                      <a:r>
                        <a:rPr kumimoji="0" lang="en-US" sz="1500" b="0" i="0" u="none" strike="noStrike" cap="none" normalizeH="0" baseline="0" dirty="0" err="1" smtClean="0">
                          <a:ln>
                            <a:noFill/>
                          </a:ln>
                          <a:solidFill>
                            <a:schemeClr val="tx1"/>
                          </a:solidFill>
                          <a:effectLst/>
                          <a:latin typeface="Verdana" pitchFamily="34" charset="0"/>
                        </a:rPr>
                        <a:t>esfuerzo</a:t>
                      </a:r>
                      <a:r>
                        <a:rPr kumimoji="0" lang="en-US" sz="1500" b="0" i="0" u="none" strike="noStrike" cap="none" normalizeH="0" baseline="0" dirty="0" smtClean="0">
                          <a:ln>
                            <a:noFill/>
                          </a:ln>
                          <a:solidFill>
                            <a:schemeClr val="tx1"/>
                          </a:solidFill>
                          <a:effectLst/>
                          <a:latin typeface="Verdana" pitchFamily="34" charset="0"/>
                        </a:rPr>
                        <a:t> </a:t>
                      </a:r>
                      <a:r>
                        <a:rPr kumimoji="0" lang="en-US" sz="1500" b="0" i="0" u="none" strike="noStrike" cap="none" normalizeH="0" baseline="0" dirty="0" err="1" smtClean="0">
                          <a:ln>
                            <a:noFill/>
                          </a:ln>
                          <a:solidFill>
                            <a:schemeClr val="tx1"/>
                          </a:solidFill>
                          <a:effectLst/>
                          <a:latin typeface="Verdana" pitchFamily="34" charset="0"/>
                        </a:rPr>
                        <a:t>fisico</a:t>
                      </a:r>
                      <a:r>
                        <a:rPr kumimoji="0" lang="en-US" sz="1500" b="0" i="0" u="none" strike="noStrike" cap="none" normalizeH="0" baseline="0" dirty="0" smtClean="0">
                          <a:ln>
                            <a:noFill/>
                          </a:ln>
                          <a:solidFill>
                            <a:schemeClr val="tx1"/>
                          </a:solidFill>
                          <a:effectLst/>
                          <a:latin typeface="Verdana" pitchFamily="34" charset="0"/>
                        </a:rPr>
                        <a: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rPr>
                        <a:t>(a lot of effort physically)</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Verdana" pitchFamily="34" charset="0"/>
                        </a:rPr>
                        <a:t>“</a:t>
                      </a:r>
                      <a:r>
                        <a:rPr kumimoji="0" lang="en-US" sz="1500" b="0" i="0" u="none" strike="noStrike" cap="none" normalizeH="0" baseline="0" dirty="0" err="1" smtClean="0">
                          <a:ln>
                            <a:noFill/>
                          </a:ln>
                          <a:solidFill>
                            <a:schemeClr val="tx1"/>
                          </a:solidFill>
                          <a:effectLst/>
                          <a:latin typeface="Verdana" pitchFamily="34" charset="0"/>
                        </a:rPr>
                        <a:t>operacion</a:t>
                      </a:r>
                      <a:r>
                        <a:rPr kumimoji="0" lang="en-US" sz="1500" b="0" i="0" u="none" strike="noStrike" cap="none" normalizeH="0" baseline="0" dirty="0" smtClean="0">
                          <a:ln>
                            <a:noFill/>
                          </a:ln>
                          <a:solidFill>
                            <a:schemeClr val="tx1"/>
                          </a:solidFill>
                          <a:effectLst/>
                          <a:latin typeface="Verdana" pitchFamily="34" charset="0"/>
                        </a:rPr>
                        <a:t>” (operation)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962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Verdana" pitchFamily="34" charset="0"/>
                          <a:cs typeface="Times New Roman" pitchFamily="18" charset="0"/>
                        </a:rPr>
                        <a:t>Inclusion of a variety of words</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s-ES" sz="1500" b="0" i="0" u="none" strike="noStrike" cap="none" normalizeH="0" baseline="0" dirty="0" smtClean="0">
                          <a:ln>
                            <a:noFill/>
                          </a:ln>
                          <a:solidFill>
                            <a:schemeClr val="tx1"/>
                          </a:solidFill>
                          <a:effectLst/>
                          <a:latin typeface="Verdana" pitchFamily="34" charset="0"/>
                        </a:rPr>
                        <a:t>“lugar de </a:t>
                      </a:r>
                      <a:r>
                        <a:rPr kumimoji="0" lang="es-ES" sz="1500" b="0" i="0" u="none" strike="noStrike" cap="none" normalizeH="0" baseline="0" dirty="0" err="1" smtClean="0">
                          <a:ln>
                            <a:noFill/>
                          </a:ln>
                          <a:solidFill>
                            <a:schemeClr val="tx1"/>
                          </a:solidFill>
                          <a:effectLst/>
                          <a:latin typeface="Verdana" pitchFamily="34" charset="0"/>
                        </a:rPr>
                        <a:t>veneracion</a:t>
                      </a:r>
                      <a:r>
                        <a:rPr kumimoji="0" lang="es-ES" sz="1500" b="0" i="0" u="none" strike="noStrike" cap="none" normalizeH="0" baseline="0" dirty="0" smtClean="0">
                          <a:ln>
                            <a:noFill/>
                          </a:ln>
                          <a:solidFill>
                            <a:schemeClr val="tx1"/>
                          </a:solidFill>
                          <a:effectLst/>
                          <a:latin typeface="Verdana" pitchFamily="34" charset="0"/>
                        </a:rPr>
                        <a:t> o culto”</a:t>
                      </a:r>
                      <a:r>
                        <a:rPr kumimoji="0" lang="en-US" sz="1500" b="0" i="0" u="none" strike="noStrike" cap="none" normalizeH="0" baseline="0" dirty="0" smtClean="0">
                          <a:ln>
                            <a:noFill/>
                          </a:ln>
                          <a:solidFill>
                            <a:schemeClr val="tx1"/>
                          </a:solidFill>
                          <a:effectLst/>
                          <a:latin typeface="Verdana" pitchFamily="34" charset="0"/>
                        </a:rPr>
                        <a:t> (place of worship or sacred place)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500" b="0" i="0" u="none" strike="noStrike" cap="none" normalizeH="0" baseline="0" dirty="0" smtClean="0">
                          <a:ln>
                            <a:noFill/>
                          </a:ln>
                          <a:solidFill>
                            <a:schemeClr val="tx1"/>
                          </a:solidFill>
                          <a:effectLst/>
                          <a:latin typeface="Verdana" pitchFamily="34" charset="0"/>
                        </a:rPr>
                        <a:t>“lugar de </a:t>
                      </a:r>
                      <a:r>
                        <a:rPr kumimoji="0" lang="es-ES" sz="1500" b="0" i="0" u="none" strike="noStrike" cap="none" normalizeH="0" baseline="0" dirty="0" err="1" smtClean="0">
                          <a:ln>
                            <a:noFill/>
                          </a:ln>
                          <a:solidFill>
                            <a:schemeClr val="tx1"/>
                          </a:solidFill>
                          <a:effectLst/>
                          <a:latin typeface="Verdana" pitchFamily="34" charset="0"/>
                        </a:rPr>
                        <a:t>veneracion</a:t>
                      </a:r>
                      <a:r>
                        <a:rPr kumimoji="0" lang="es-ES" sz="1500" b="0" i="0" u="none" strike="noStrike" cap="none" normalizeH="0" baseline="0" dirty="0" smtClean="0">
                          <a:ln>
                            <a:noFill/>
                          </a:ln>
                          <a:solidFill>
                            <a:schemeClr val="tx1"/>
                          </a:solidFill>
                          <a:effectLst/>
                          <a:latin typeface="Verdana" pitchFamily="34" charset="0"/>
                        </a:rPr>
                        <a:t>, </a:t>
                      </a:r>
                      <a:r>
                        <a:rPr kumimoji="0" lang="es-ES" sz="1500" b="0" i="0" u="none" strike="noStrike" cap="none" normalizeH="0" baseline="0" dirty="0" err="1" smtClean="0">
                          <a:ln>
                            <a:noFill/>
                          </a:ln>
                          <a:solidFill>
                            <a:schemeClr val="tx1"/>
                          </a:solidFill>
                          <a:effectLst/>
                          <a:latin typeface="Verdana" pitchFamily="34" charset="0"/>
                        </a:rPr>
                        <a:t>oracion</a:t>
                      </a:r>
                      <a:r>
                        <a:rPr kumimoji="0" lang="es-ES" sz="1500" b="0" i="0" u="none" strike="noStrike" cap="none" normalizeH="0" baseline="0" dirty="0" smtClean="0">
                          <a:ln>
                            <a:noFill/>
                          </a:ln>
                          <a:solidFill>
                            <a:schemeClr val="tx1"/>
                          </a:solidFill>
                          <a:effectLst/>
                          <a:latin typeface="Verdana" pitchFamily="34" charset="0"/>
                        </a:rPr>
                        <a:t>, o culto”</a:t>
                      </a:r>
                      <a:r>
                        <a:rPr kumimoji="0" lang="en-US" sz="1500" b="0" i="0" u="none" strike="noStrike" cap="none" normalizeH="0" baseline="0" dirty="0" smtClean="0">
                          <a:ln>
                            <a:noFill/>
                          </a:ln>
                          <a:solidFill>
                            <a:schemeClr val="tx1"/>
                          </a:solidFill>
                          <a:effectLst/>
                          <a:latin typeface="Verdana" pitchFamily="34" charset="0"/>
                          <a:cs typeface="Times New Roman" pitchFamily="18" charset="0"/>
                        </a:rPr>
                        <a:t>  (place of worship, sacred place, or prayer place)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81" name="Slide Number Placeholder 3"/>
          <p:cNvSpPr>
            <a:spLocks noGrp="1"/>
          </p:cNvSpPr>
          <p:nvPr>
            <p:ph type="sldNum" sz="quarter" idx="12"/>
          </p:nvPr>
        </p:nvSpPr>
        <p:spPr/>
        <p:txBody>
          <a:bodyPr/>
          <a:lstStyle/>
          <a:p>
            <a:pPr>
              <a:defRPr/>
            </a:pPr>
            <a:fld id="{257388DD-6DA9-4DAB-BDA4-040FF0385BE8}" type="slidenum">
              <a:rPr lang="en-US" smtClean="0"/>
              <a:pPr>
                <a:defRPr/>
              </a:pPr>
              <a:t>16</a:t>
            </a:fld>
            <a:endParaRPr lang="en-US" smtClean="0"/>
          </a:p>
        </p:txBody>
      </p:sp>
      <p:cxnSp>
        <p:nvCxnSpPr>
          <p:cNvPr id="7" name="Straight Arrow Connector 6"/>
          <p:cNvCxnSpPr/>
          <p:nvPr/>
        </p:nvCxnSpPr>
        <p:spPr>
          <a:xfrm>
            <a:off x="1447800" y="4267200"/>
            <a:ext cx="762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p:nvPr/>
        </p:nvCxnSpPr>
        <p:spPr>
          <a:xfrm rot="10800000">
            <a:off x="8077200" y="4343400"/>
            <a:ext cx="838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277813"/>
            <a:ext cx="6858000" cy="1139825"/>
          </a:xfrm>
        </p:spPr>
        <p:txBody>
          <a:bodyPr/>
          <a:lstStyle/>
          <a:p>
            <a:r>
              <a:rPr lang="en-US" smtClean="0"/>
              <a:t>Modified questions/words</a:t>
            </a:r>
          </a:p>
        </p:txBody>
      </p:sp>
      <p:sp>
        <p:nvSpPr>
          <p:cNvPr id="20483" name="Slide Number Placeholder 4"/>
          <p:cNvSpPr>
            <a:spLocks noGrp="1"/>
          </p:cNvSpPr>
          <p:nvPr>
            <p:ph type="sldNum" sz="quarter" idx="12"/>
          </p:nvPr>
        </p:nvSpPr>
        <p:spPr/>
        <p:txBody>
          <a:bodyPr/>
          <a:lstStyle/>
          <a:p>
            <a:pPr>
              <a:defRPr/>
            </a:pPr>
            <a:fld id="{E1835BCF-02CD-41AD-AACF-ED3B61EDC39E}" type="slidenum">
              <a:rPr lang="en-US" smtClean="0"/>
              <a:pPr>
                <a:defRPr/>
              </a:pPr>
              <a:t>17</a:t>
            </a:fld>
            <a:endParaRPr lang="en-US" smtClean="0"/>
          </a:p>
        </p:txBody>
      </p:sp>
      <p:graphicFrame>
        <p:nvGraphicFramePr>
          <p:cNvPr id="6" name="Table 5"/>
          <p:cNvGraphicFramePr>
            <a:graphicFrameLocks noGrp="1"/>
          </p:cNvGraphicFramePr>
          <p:nvPr/>
        </p:nvGraphicFramePr>
        <p:xfrm>
          <a:off x="228600" y="1847850"/>
          <a:ext cx="8763000" cy="4229100"/>
        </p:xfrm>
        <a:graphic>
          <a:graphicData uri="http://schemas.openxmlformats.org/drawingml/2006/table">
            <a:tbl>
              <a:tblPr/>
              <a:tblGrid>
                <a:gridCol w="2273124"/>
                <a:gridCol w="3260631"/>
                <a:gridCol w="3229245"/>
              </a:tblGrid>
              <a:tr h="2114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Verdana" pitchFamily="34" charset="0"/>
                        </a:rPr>
                        <a:t>Cultural relevance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1" u="none" strike="noStrike" cap="none" normalizeH="0" baseline="0" dirty="0" smtClean="0">
                          <a:ln>
                            <a:noFill/>
                          </a:ln>
                          <a:solidFill>
                            <a:schemeClr val="tx1"/>
                          </a:solidFill>
                          <a:effectLst/>
                          <a:latin typeface="Verdana" pitchFamily="34" charset="0"/>
                        </a:rPr>
                        <a:t>What activities do you like to do</a:t>
                      </a:r>
                      <a:r>
                        <a:rPr kumimoji="0" lang="en-US" sz="1700" b="0" i="0" u="none" strike="noStrike" cap="none" normalizeH="0" baseline="0" dirty="0" smtClean="0">
                          <a:ln>
                            <a:noFill/>
                          </a:ln>
                          <a:solidFill>
                            <a:schemeClr val="tx1"/>
                          </a:solidFill>
                          <a:effectLst/>
                          <a:latin typeface="Verdan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1" u="none" strike="noStrike" cap="none" normalizeH="0" baseline="0" dirty="0" smtClean="0">
                          <a:ln>
                            <a:noFill/>
                          </a:ln>
                          <a:solidFill>
                            <a:schemeClr val="tx1"/>
                          </a:solidFill>
                          <a:effectLst/>
                          <a:latin typeface="Verdana" pitchFamily="34" charset="0"/>
                        </a:rPr>
                        <a:t>Remove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7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err="1" smtClean="0">
                          <a:ln>
                            <a:noFill/>
                          </a:ln>
                          <a:solidFill>
                            <a:schemeClr val="tx1"/>
                          </a:solidFill>
                          <a:effectLst/>
                          <a:latin typeface="Verdana" pitchFamily="34" charset="0"/>
                        </a:rPr>
                        <a:t>cazando</a:t>
                      </a:r>
                      <a:r>
                        <a:rPr kumimoji="0" lang="en-US" sz="1700" b="0" i="0" u="none" strike="noStrike" cap="none" normalizeH="0" baseline="0" dirty="0" smtClean="0">
                          <a:ln>
                            <a:noFill/>
                          </a:ln>
                          <a:solidFill>
                            <a:schemeClr val="tx1"/>
                          </a:solidFill>
                          <a:effectLst/>
                          <a:latin typeface="Verdana" pitchFamily="34" charset="0"/>
                        </a:rPr>
                        <a:t> (hunting) </a:t>
                      </a:r>
                      <a:r>
                        <a:rPr kumimoji="0" lang="en-US" sz="1700" b="0" i="0" u="none" strike="noStrike" cap="none" normalizeH="0" baseline="0" dirty="0" err="1" smtClean="0">
                          <a:ln>
                            <a:noFill/>
                          </a:ln>
                          <a:solidFill>
                            <a:schemeClr val="tx1"/>
                          </a:solidFill>
                          <a:effectLst/>
                          <a:latin typeface="Verdana" pitchFamily="34" charset="0"/>
                        </a:rPr>
                        <a:t>pescando</a:t>
                      </a:r>
                      <a:r>
                        <a:rPr kumimoji="0" lang="en-US" sz="1700" b="0" i="0" u="none" strike="noStrike" cap="none" normalizeH="0" baseline="0" dirty="0" smtClean="0">
                          <a:ln>
                            <a:noFill/>
                          </a:ln>
                          <a:solidFill>
                            <a:schemeClr val="tx1"/>
                          </a:solidFill>
                          <a:effectLst/>
                          <a:latin typeface="Verdana" pitchFamily="34" charset="0"/>
                        </a:rPr>
                        <a:t> (fishing)  </a:t>
                      </a:r>
                      <a:r>
                        <a:rPr kumimoji="0" lang="en-US" sz="1700" b="0" i="0" u="none" strike="noStrike" cap="none" normalizeH="0" baseline="0" dirty="0" err="1" smtClean="0">
                          <a:ln>
                            <a:noFill/>
                          </a:ln>
                          <a:solidFill>
                            <a:schemeClr val="tx1"/>
                          </a:solidFill>
                          <a:effectLst/>
                          <a:latin typeface="Verdana" pitchFamily="34" charset="0"/>
                        </a:rPr>
                        <a:t>escalando</a:t>
                      </a:r>
                      <a:r>
                        <a:rPr kumimoji="0" lang="en-US" sz="1700" b="0" i="0" u="none" strike="noStrike" cap="none" normalizeH="0" baseline="0" dirty="0" smtClean="0">
                          <a:ln>
                            <a:noFill/>
                          </a:ln>
                          <a:solidFill>
                            <a:schemeClr val="tx1"/>
                          </a:solidFill>
                          <a:effectLst/>
                          <a:latin typeface="Verdana" pitchFamily="34" charset="0"/>
                        </a:rPr>
                        <a:t> (rock-climbing)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1" u="none" strike="noStrike" cap="none" normalizeH="0" baseline="0" dirty="0" smtClean="0">
                          <a:ln>
                            <a:noFill/>
                          </a:ln>
                          <a:solidFill>
                            <a:schemeClr val="tx1"/>
                          </a:solidFill>
                          <a:effectLst/>
                          <a:latin typeface="Verdana" pitchFamily="34" charset="0"/>
                        </a:rPr>
                        <a:t>Add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Verdana"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chemeClr val="tx1"/>
                          </a:solidFill>
                          <a:effectLst/>
                          <a:latin typeface="Verdana" pitchFamily="34" charset="0"/>
                        </a:rPr>
                        <a:t>limpieza</a:t>
                      </a:r>
                      <a:r>
                        <a:rPr kumimoji="0" lang="en-US" sz="1700" b="0" i="0" u="none" strike="noStrike" cap="none" normalizeH="0" baseline="0" dirty="0" smtClean="0">
                          <a:ln>
                            <a:noFill/>
                          </a:ln>
                          <a:solidFill>
                            <a:schemeClr val="tx1"/>
                          </a:solidFill>
                          <a:effectLst/>
                          <a:latin typeface="Verdana" pitchFamily="34" charset="0"/>
                        </a:rPr>
                        <a:t> (cleaning)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chemeClr val="tx1"/>
                          </a:solidFill>
                          <a:effectLst/>
                          <a:latin typeface="Verdana" pitchFamily="34" charset="0"/>
                        </a:rPr>
                        <a:t>construccion</a:t>
                      </a:r>
                      <a:r>
                        <a:rPr kumimoji="0" lang="en-US" sz="1700" b="0" i="0" u="none" strike="noStrike" cap="none" normalizeH="0" baseline="0" dirty="0" smtClean="0">
                          <a:ln>
                            <a:noFill/>
                          </a:ln>
                          <a:solidFill>
                            <a:schemeClr val="tx1"/>
                          </a:solidFill>
                          <a:effectLst/>
                          <a:latin typeface="Verdana" pitchFamily="34" charset="0"/>
                        </a:rPr>
                        <a:t> (construction)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chemeClr val="tx1"/>
                          </a:solidFill>
                          <a:effectLst/>
                          <a:latin typeface="Verdana" pitchFamily="34" charset="0"/>
                        </a:rPr>
                        <a:t>fabricas</a:t>
                      </a:r>
                      <a:r>
                        <a:rPr kumimoji="0" lang="en-US" sz="1700" b="0" i="0" u="none" strike="noStrike" cap="none" normalizeH="0" baseline="0" dirty="0" smtClean="0">
                          <a:ln>
                            <a:noFill/>
                          </a:ln>
                          <a:solidFill>
                            <a:schemeClr val="tx1"/>
                          </a:solidFill>
                          <a:effectLst/>
                          <a:latin typeface="Verdana" pitchFamily="34" charset="0"/>
                        </a:rPr>
                        <a:t> (factories)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chemeClr val="tx1"/>
                          </a:solidFill>
                          <a:effectLst/>
                          <a:latin typeface="Verdana" pitchFamily="34" charset="0"/>
                        </a:rPr>
                        <a:t>cajero</a:t>
                      </a:r>
                      <a:r>
                        <a:rPr kumimoji="0" lang="en-US" sz="1700" b="0" i="0" u="none" strike="noStrike" cap="none" normalizeH="0" baseline="0" dirty="0" smtClean="0">
                          <a:ln>
                            <a:noFill/>
                          </a:ln>
                          <a:solidFill>
                            <a:schemeClr val="tx1"/>
                          </a:solidFill>
                          <a:effectLst/>
                          <a:latin typeface="Verdana" pitchFamily="34" charset="0"/>
                        </a:rPr>
                        <a:t> (cashiers)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chemeClr val="tx1"/>
                          </a:solidFill>
                          <a:effectLst/>
                          <a:latin typeface="Verdana" pitchFamily="34" charset="0"/>
                        </a:rPr>
                        <a:t>carniceria</a:t>
                      </a:r>
                      <a:r>
                        <a:rPr kumimoji="0" lang="en-US" sz="1700" b="0" i="0" u="none" strike="noStrike" cap="none" normalizeH="0" baseline="0" dirty="0" smtClean="0">
                          <a:ln>
                            <a:noFill/>
                          </a:ln>
                          <a:solidFill>
                            <a:schemeClr val="tx1"/>
                          </a:solidFill>
                          <a:effectLst/>
                          <a:latin typeface="Verdana" pitchFamily="34" charset="0"/>
                        </a:rPr>
                        <a:t> (meat sellers)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3690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dirty="0" smtClean="0">
                          <a:ln>
                            <a:noFill/>
                          </a:ln>
                          <a:solidFill>
                            <a:schemeClr val="tx1"/>
                          </a:solidFill>
                          <a:effectLst/>
                          <a:latin typeface="Verdana" pitchFamily="34" charset="0"/>
                        </a:rPr>
                        <a:t>Metric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“dos pies” (two feet)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“24 </a:t>
                      </a:r>
                      <a:r>
                        <a:rPr kumimoji="0" lang="en-US" sz="1700" b="0" i="0" u="none" strike="noStrike" cap="none" normalizeH="0" baseline="0" dirty="0" err="1" smtClean="0">
                          <a:ln>
                            <a:noFill/>
                          </a:ln>
                          <a:solidFill>
                            <a:schemeClr val="tx1"/>
                          </a:solidFill>
                          <a:effectLst/>
                          <a:latin typeface="Verdana" pitchFamily="34" charset="0"/>
                        </a:rPr>
                        <a:t>pulgadas</a:t>
                      </a:r>
                      <a:r>
                        <a:rPr kumimoji="0" lang="en-US" sz="1700" b="0" i="0" u="none" strike="noStrike" cap="none" normalizeH="0" baseline="0" dirty="0" smtClean="0">
                          <a:ln>
                            <a:noFill/>
                          </a:ln>
                          <a:solidFill>
                            <a:schemeClr val="tx1"/>
                          </a:solidFill>
                          <a:effectLst/>
                          <a:latin typeface="Verdana" pitchFamily="34" charset="0"/>
                        </a:rPr>
                        <a:t>” (24 inches)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9777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dirty="0" smtClean="0">
                          <a:ln>
                            <a:noFill/>
                          </a:ln>
                          <a:solidFill>
                            <a:schemeClr val="tx1"/>
                          </a:solidFill>
                          <a:effectLst/>
                          <a:latin typeface="Verdana" pitchFamily="34" charset="0"/>
                        </a:rPr>
                        <a:t>Feminine words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a:t>
                      </a:r>
                      <a:r>
                        <a:rPr kumimoji="0" lang="en-US" sz="1700" b="0" i="0" u="none" strike="noStrike" cap="none" normalizeH="0" baseline="0" dirty="0" err="1" smtClean="0">
                          <a:ln>
                            <a:noFill/>
                          </a:ln>
                          <a:solidFill>
                            <a:schemeClr val="tx1"/>
                          </a:solidFill>
                          <a:effectLst/>
                          <a:latin typeface="Verdana" pitchFamily="34" charset="0"/>
                        </a:rPr>
                        <a:t>nervioso</a:t>
                      </a:r>
                      <a:r>
                        <a:rPr kumimoji="0" lang="en-US" sz="1700" b="0" i="0" u="none" strike="noStrike" cap="none" normalizeH="0" baseline="0" dirty="0" smtClean="0">
                          <a:ln>
                            <a:noFill/>
                          </a:ln>
                          <a:solidFill>
                            <a:schemeClr val="tx1"/>
                          </a:solidFill>
                          <a:effectLst/>
                          <a:latin typeface="Verdana" pitchFamily="34" charset="0"/>
                        </a:rPr>
                        <a:t>” (nervous)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a:t>
                      </a:r>
                      <a:r>
                        <a:rPr kumimoji="0" lang="en-US" sz="1700" b="0" i="0" u="none" strike="noStrike" cap="none" normalizeH="0" baseline="0" dirty="0" err="1" smtClean="0">
                          <a:ln>
                            <a:noFill/>
                          </a:ln>
                          <a:solidFill>
                            <a:schemeClr val="tx1"/>
                          </a:solidFill>
                          <a:effectLst/>
                          <a:latin typeface="Verdana" pitchFamily="34" charset="0"/>
                        </a:rPr>
                        <a:t>nervios</a:t>
                      </a:r>
                      <a:r>
                        <a:rPr kumimoji="0" lang="en-US" sz="1700" b="0" i="0" u="none" strike="noStrike" cap="none" normalizeH="0" baseline="0" dirty="0" smtClean="0">
                          <a:ln>
                            <a:noFill/>
                          </a:ln>
                          <a:solidFill>
                            <a:schemeClr val="tx1"/>
                          </a:solidFill>
                          <a:effectLst/>
                          <a:latin typeface="Verdana" pitchFamily="34" charset="0"/>
                        </a:rPr>
                        <a:t>(a)” (nervous)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07999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dirty="0" err="1" smtClean="0">
                          <a:ln>
                            <a:noFill/>
                          </a:ln>
                          <a:solidFill>
                            <a:schemeClr val="tx1"/>
                          </a:solidFill>
                          <a:effectLst/>
                          <a:latin typeface="Verdana" pitchFamily="34" charset="0"/>
                        </a:rPr>
                        <a:t>Tu</a:t>
                      </a:r>
                      <a:r>
                        <a:rPr kumimoji="0" lang="en-US" sz="1700" b="1" i="0" u="none" strike="noStrike" cap="none" normalizeH="0" baseline="0" dirty="0" smtClean="0">
                          <a:ln>
                            <a:noFill/>
                          </a:ln>
                          <a:solidFill>
                            <a:schemeClr val="tx1"/>
                          </a:solidFill>
                          <a:effectLst/>
                          <a:latin typeface="Verdana" pitchFamily="34" charset="0"/>
                        </a:rPr>
                        <a:t> vs. </a:t>
                      </a:r>
                      <a:r>
                        <a:rPr kumimoji="0" lang="en-US" sz="1700" b="1" i="0" u="none" strike="noStrike" cap="none" normalizeH="0" baseline="0" dirty="0" err="1" smtClean="0">
                          <a:ln>
                            <a:noFill/>
                          </a:ln>
                          <a:solidFill>
                            <a:schemeClr val="tx1"/>
                          </a:solidFill>
                          <a:effectLst/>
                          <a:latin typeface="Verdana" pitchFamily="34" charset="0"/>
                        </a:rPr>
                        <a:t>Usted</a:t>
                      </a:r>
                      <a:endParaRPr kumimoji="0" lang="en-US" sz="1700" b="1"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dirty="0" smtClean="0">
                          <a:ln>
                            <a:noFill/>
                          </a:ln>
                          <a:solidFill>
                            <a:schemeClr val="tx1"/>
                          </a:solidFill>
                          <a:effectLst/>
                          <a:latin typeface="Verdana" pitchFamily="34" charset="0"/>
                        </a:rPr>
                        <a:t>(Informal vs. formal)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“describe come </a:t>
                      </a:r>
                      <a:r>
                        <a:rPr kumimoji="0" lang="en-US" sz="1700" b="0" i="0" u="none" strike="noStrike" cap="none" normalizeH="0" baseline="0" dirty="0" err="1" smtClean="0">
                          <a:ln>
                            <a:noFill/>
                          </a:ln>
                          <a:solidFill>
                            <a:schemeClr val="tx1"/>
                          </a:solidFill>
                          <a:effectLst/>
                          <a:latin typeface="Verdana" pitchFamily="34" charset="0"/>
                        </a:rPr>
                        <a:t>te</a:t>
                      </a:r>
                      <a:r>
                        <a:rPr kumimoji="0" lang="en-US" sz="1700" b="0" i="0" u="none" strike="noStrike" cap="none" normalizeH="0" baseline="0" dirty="0" smtClean="0">
                          <a:ln>
                            <a:noFill/>
                          </a:ln>
                          <a:solidFill>
                            <a:schemeClr val="tx1"/>
                          </a:solidFill>
                          <a:effectLst/>
                          <a:latin typeface="Verdana" pitchFamily="34" charset="0"/>
                        </a:rPr>
                        <a:t> </a:t>
                      </a:r>
                      <a:r>
                        <a:rPr kumimoji="0" lang="en-US" sz="1700" b="0" i="0" u="none" strike="noStrike" cap="none" normalizeH="0" baseline="0" dirty="0" err="1" smtClean="0">
                          <a:ln>
                            <a:noFill/>
                          </a:ln>
                          <a:solidFill>
                            <a:schemeClr val="tx1"/>
                          </a:solidFill>
                          <a:effectLst/>
                          <a:latin typeface="Verdana" pitchFamily="34" charset="0"/>
                        </a:rPr>
                        <a:t>sientes</a:t>
                      </a:r>
                      <a:r>
                        <a:rPr kumimoji="0" lang="en-US" sz="17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(tell us how you feel)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a:t>
                      </a:r>
                      <a:r>
                        <a:rPr kumimoji="0" lang="en-US" sz="1700" b="0" i="0" u="none" strike="noStrike" cap="none" normalizeH="0" baseline="0" dirty="0" err="1" smtClean="0">
                          <a:ln>
                            <a:noFill/>
                          </a:ln>
                          <a:solidFill>
                            <a:schemeClr val="tx1"/>
                          </a:solidFill>
                          <a:effectLst/>
                          <a:latin typeface="Verdana" pitchFamily="34" charset="0"/>
                        </a:rPr>
                        <a:t>describa</a:t>
                      </a:r>
                      <a:r>
                        <a:rPr kumimoji="0" lang="en-US" sz="1700" b="0" i="0" u="none" strike="noStrike" cap="none" normalizeH="0" baseline="0" dirty="0" smtClean="0">
                          <a:ln>
                            <a:noFill/>
                          </a:ln>
                          <a:solidFill>
                            <a:schemeClr val="tx1"/>
                          </a:solidFill>
                          <a:effectLst/>
                          <a:latin typeface="Verdana" pitchFamily="34" charset="0"/>
                        </a:rPr>
                        <a:t> come se </a:t>
                      </a:r>
                      <a:r>
                        <a:rPr kumimoji="0" lang="en-US" sz="1700" b="0" i="0" u="none" strike="noStrike" cap="none" normalizeH="0" baseline="0" dirty="0" err="1" smtClean="0">
                          <a:ln>
                            <a:noFill/>
                          </a:ln>
                          <a:solidFill>
                            <a:schemeClr val="tx1"/>
                          </a:solidFill>
                          <a:effectLst/>
                          <a:latin typeface="Verdana" pitchFamily="34" charset="0"/>
                        </a:rPr>
                        <a:t>siente</a:t>
                      </a:r>
                      <a:r>
                        <a:rPr kumimoji="0" lang="en-US" sz="17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dirty="0" smtClean="0">
                          <a:ln>
                            <a:noFill/>
                          </a:ln>
                          <a:solidFill>
                            <a:schemeClr val="tx1"/>
                          </a:solidFill>
                          <a:effectLst/>
                          <a:latin typeface="Verdana" pitchFamily="34" charset="0"/>
                        </a:rPr>
                        <a:t>(tell us how you feel)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7813"/>
            <a:ext cx="6858000" cy="1139825"/>
          </a:xfrm>
        </p:spPr>
        <p:txBody>
          <a:bodyPr/>
          <a:lstStyle/>
          <a:p>
            <a:r>
              <a:rPr lang="en-US" smtClean="0"/>
              <a:t>Cognitive interviews</a:t>
            </a:r>
          </a:p>
        </p:txBody>
      </p:sp>
      <p:sp>
        <p:nvSpPr>
          <p:cNvPr id="20483" name="Content Placeholder 3"/>
          <p:cNvSpPr>
            <a:spLocks noGrp="1"/>
          </p:cNvSpPr>
          <p:nvPr>
            <p:ph sz="half" idx="2"/>
          </p:nvPr>
        </p:nvSpPr>
        <p:spPr>
          <a:xfrm>
            <a:off x="590550" y="1600200"/>
            <a:ext cx="8096250" cy="4530725"/>
          </a:xfrm>
        </p:spPr>
        <p:txBody>
          <a:bodyPr/>
          <a:lstStyle/>
          <a:p>
            <a:r>
              <a:rPr lang="en-US" smtClean="0"/>
              <a:t>A cognitive interview is different from a traditional standardized interview and from an everyday conversation</a:t>
            </a:r>
          </a:p>
          <a:p>
            <a:r>
              <a:rPr lang="en-US" smtClean="0"/>
              <a:t>The researcher asks the questions in a standardized way but also asks the respondents to think aloud, highlight problems, express their opinion, make judgments on the questions… </a:t>
            </a:r>
          </a:p>
        </p:txBody>
      </p:sp>
      <p:sp>
        <p:nvSpPr>
          <p:cNvPr id="21508" name="Slide Number Placeholder 4"/>
          <p:cNvSpPr>
            <a:spLocks noGrp="1"/>
          </p:cNvSpPr>
          <p:nvPr>
            <p:ph type="sldNum" sz="quarter" idx="12"/>
          </p:nvPr>
        </p:nvSpPr>
        <p:spPr/>
        <p:txBody>
          <a:bodyPr/>
          <a:lstStyle/>
          <a:p>
            <a:pPr>
              <a:defRPr/>
            </a:pPr>
            <a:fld id="{776EBB70-A687-4977-AAA8-D2B385CD2603}" type="slidenum">
              <a:rPr lang="en-US" smtClean="0"/>
              <a:pPr>
                <a:defRPr/>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Cognitive interview characteristics</a:t>
            </a:r>
          </a:p>
        </p:txBody>
      </p:sp>
      <p:sp>
        <p:nvSpPr>
          <p:cNvPr id="21507" name="Rectangle 3"/>
          <p:cNvSpPr>
            <a:spLocks noGrp="1" noChangeArrowheads="1"/>
          </p:cNvSpPr>
          <p:nvPr>
            <p:ph type="body" idx="1"/>
          </p:nvPr>
        </p:nvSpPr>
        <p:spPr/>
        <p:txBody>
          <a:bodyPr/>
          <a:lstStyle/>
          <a:p>
            <a:r>
              <a:rPr lang="en-US" sz="3500" smtClean="0"/>
              <a:t>Designed to be intensive one-on-one &amp; face-to-face</a:t>
            </a:r>
          </a:p>
          <a:p>
            <a:r>
              <a:rPr lang="en-US" sz="3500" smtClean="0"/>
              <a:t>Usually tape recorded, transcribed, &amp; coded</a:t>
            </a:r>
          </a:p>
          <a:p>
            <a:r>
              <a:rPr lang="en-US" sz="3500" smtClean="0"/>
              <a:t>45 minutes to 1 ½ hrs</a:t>
            </a:r>
          </a:p>
          <a:p>
            <a:r>
              <a:rPr lang="en-US" sz="3500" smtClean="0"/>
              <a:t>Select people with characteristics of greatest interest</a:t>
            </a:r>
          </a:p>
          <a:p>
            <a:endParaRPr lang="en-US" sz="2400" smtClean="0"/>
          </a:p>
        </p:txBody>
      </p:sp>
      <p:sp>
        <p:nvSpPr>
          <p:cNvPr id="22532" name="Slide Number Placeholder 5"/>
          <p:cNvSpPr>
            <a:spLocks noGrp="1"/>
          </p:cNvSpPr>
          <p:nvPr>
            <p:ph type="sldNum" sz="quarter" idx="12"/>
          </p:nvPr>
        </p:nvSpPr>
        <p:spPr/>
        <p:txBody>
          <a:bodyPr/>
          <a:lstStyle/>
          <a:p>
            <a:pPr>
              <a:defRPr/>
            </a:pPr>
            <a:fld id="{564778F9-57E9-41CC-8325-094BA12D6F6C}"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Outline</a:t>
            </a:r>
          </a:p>
        </p:txBody>
      </p:sp>
      <p:sp>
        <p:nvSpPr>
          <p:cNvPr id="4099" name="Rectangle 3"/>
          <p:cNvSpPr>
            <a:spLocks noGrp="1" noChangeArrowheads="1"/>
          </p:cNvSpPr>
          <p:nvPr>
            <p:ph type="body" idx="1"/>
          </p:nvPr>
        </p:nvSpPr>
        <p:spPr>
          <a:xfrm>
            <a:off x="457200" y="1600200"/>
            <a:ext cx="8229600" cy="5054600"/>
          </a:xfrm>
        </p:spPr>
        <p:txBody>
          <a:bodyPr/>
          <a:lstStyle/>
          <a:p>
            <a:r>
              <a:rPr lang="en-US" smtClean="0"/>
              <a:t>Importance of measurement</a:t>
            </a:r>
          </a:p>
          <a:p>
            <a:r>
              <a:rPr lang="en-US" smtClean="0"/>
              <a:t>Cultural competence</a:t>
            </a:r>
          </a:p>
          <a:p>
            <a:r>
              <a:rPr lang="en-US" smtClean="0"/>
              <a:t>Translation</a:t>
            </a:r>
          </a:p>
          <a:p>
            <a:pPr lvl="1"/>
            <a:r>
              <a:rPr lang="en-US" smtClean="0"/>
              <a:t>Equivalence</a:t>
            </a:r>
          </a:p>
          <a:p>
            <a:r>
              <a:rPr lang="en-US" smtClean="0"/>
              <a:t>Qualitative methods</a:t>
            </a:r>
          </a:p>
          <a:p>
            <a:pPr lvl="1"/>
            <a:r>
              <a:rPr lang="en-US" smtClean="0"/>
              <a:t>Focus groups</a:t>
            </a:r>
          </a:p>
          <a:p>
            <a:pPr lvl="1"/>
            <a:r>
              <a:rPr lang="en-US" smtClean="0"/>
              <a:t>Cognitive interviews</a:t>
            </a:r>
          </a:p>
          <a:p>
            <a:r>
              <a:rPr lang="en-US" smtClean="0"/>
              <a:t>Final comments</a:t>
            </a:r>
          </a:p>
          <a:p>
            <a:pPr lvl="1"/>
            <a:endParaRPr lang="en-US" smtClean="0"/>
          </a:p>
        </p:txBody>
      </p:sp>
      <p:sp>
        <p:nvSpPr>
          <p:cNvPr id="4100" name="Slide Number Placeholder 5"/>
          <p:cNvSpPr>
            <a:spLocks noGrp="1"/>
          </p:cNvSpPr>
          <p:nvPr>
            <p:ph type="sldNum" sz="quarter" idx="12"/>
          </p:nvPr>
        </p:nvSpPr>
        <p:spPr/>
        <p:txBody>
          <a:bodyPr/>
          <a:lstStyle/>
          <a:p>
            <a:pPr>
              <a:defRPr/>
            </a:pPr>
            <a:fld id="{A909452B-42BE-4081-ADA7-62804AD7AF84}"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r>
              <a:rPr lang="en-US" smtClean="0"/>
              <a:t>Cognitive interview methodology</a:t>
            </a:r>
          </a:p>
        </p:txBody>
      </p:sp>
      <p:sp>
        <p:nvSpPr>
          <p:cNvPr id="8196" name="Rectangle 1027"/>
          <p:cNvSpPr>
            <a:spLocks noGrp="1" noChangeArrowheads="1"/>
          </p:cNvSpPr>
          <p:nvPr>
            <p:ph type="body" idx="1"/>
          </p:nvPr>
        </p:nvSpPr>
        <p:spPr>
          <a:xfrm>
            <a:off x="457200" y="1219200"/>
            <a:ext cx="8229600" cy="5278438"/>
          </a:xfrm>
        </p:spPr>
        <p:txBody>
          <a:bodyPr/>
          <a:lstStyle/>
          <a:p>
            <a:pPr lvl="1">
              <a:buFont typeface="Wingdings" pitchFamily="2" charset="2"/>
              <a:buNone/>
            </a:pPr>
            <a:endParaRPr lang="en-US" smtClean="0"/>
          </a:p>
          <a:p>
            <a:pPr lvl="1">
              <a:buFont typeface="Wingdings" pitchFamily="2" charset="2"/>
              <a:buNone/>
            </a:pPr>
            <a:endParaRPr lang="en-US" smtClean="0"/>
          </a:p>
          <a:p>
            <a:r>
              <a:rPr lang="en-US" smtClean="0"/>
              <a:t>Ideal to begin a cognitive interview with a short training or practice session </a:t>
            </a:r>
          </a:p>
          <a:p>
            <a:pPr lvl="1"/>
            <a:r>
              <a:rPr lang="en-US" smtClean="0"/>
              <a:t>Respondent encouraged to think out loud</a:t>
            </a:r>
          </a:p>
          <a:p>
            <a:pPr lvl="2">
              <a:buFont typeface="Wingdings" pitchFamily="2" charset="2"/>
              <a:buNone/>
            </a:pPr>
            <a:endParaRPr lang="en-US" smtClean="0"/>
          </a:p>
          <a:p>
            <a:r>
              <a:rPr lang="en-US" smtClean="0"/>
              <a:t>Questions asked in standardized way</a:t>
            </a:r>
          </a:p>
          <a:p>
            <a:pPr lvl="1"/>
            <a:endParaRPr lang="en-US" smtClean="0"/>
          </a:p>
          <a:p>
            <a:pPr lvl="1"/>
            <a:endParaRPr lang="en-US" smtClean="0"/>
          </a:p>
        </p:txBody>
      </p:sp>
      <p:sp>
        <p:nvSpPr>
          <p:cNvPr id="23556" name="Slide Number Placeholder 5"/>
          <p:cNvSpPr>
            <a:spLocks noGrp="1"/>
          </p:cNvSpPr>
          <p:nvPr>
            <p:ph type="sldNum" sz="quarter" idx="12"/>
          </p:nvPr>
        </p:nvSpPr>
        <p:spPr/>
        <p:txBody>
          <a:bodyPr/>
          <a:lstStyle/>
          <a:p>
            <a:pPr>
              <a:defRPr/>
            </a:pPr>
            <a:fld id="{3C92401C-9787-4D79-963D-5E7FE8A64A74}" type="slidenum">
              <a:rPr lang="en-US"/>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6">
                                            <p:txEl>
                                              <p:pRg st="2" end="2"/>
                                            </p:txEl>
                                          </p:spTgt>
                                        </p:tgtEl>
                                        <p:attrNameLst>
                                          <p:attrName>style.visibility</p:attrName>
                                        </p:attrNameLst>
                                      </p:cBhvr>
                                      <p:to>
                                        <p:strVal val="visible"/>
                                      </p:to>
                                    </p:set>
                                    <p:anim calcmode="lin" valueType="num">
                                      <p:cBhvr additive="base">
                                        <p:cTn id="7" dur="500" fill="hold"/>
                                        <p:tgtEl>
                                          <p:spTgt spid="819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6">
                                            <p:txEl>
                                              <p:pRg st="3" end="3"/>
                                            </p:txEl>
                                          </p:spTgt>
                                        </p:tgtEl>
                                        <p:attrNameLst>
                                          <p:attrName>style.visibility</p:attrName>
                                        </p:attrNameLst>
                                      </p:cBhvr>
                                      <p:to>
                                        <p:strVal val="visible"/>
                                      </p:to>
                                    </p:set>
                                    <p:anim calcmode="lin" valueType="num">
                                      <p:cBhvr additive="base">
                                        <p:cTn id="13" dur="500" fill="hold"/>
                                        <p:tgtEl>
                                          <p:spTgt spid="819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6">
                                            <p:txEl>
                                              <p:pRg st="5" end="5"/>
                                            </p:txEl>
                                          </p:spTgt>
                                        </p:tgtEl>
                                        <p:attrNameLst>
                                          <p:attrName>style.visibility</p:attrName>
                                        </p:attrNameLst>
                                      </p:cBhvr>
                                      <p:to>
                                        <p:strVal val="visible"/>
                                      </p:to>
                                    </p:set>
                                    <p:anim calcmode="lin" valueType="num">
                                      <p:cBhvr additive="base">
                                        <p:cTn id="19" dur="500" fill="hold"/>
                                        <p:tgtEl>
                                          <p:spTgt spid="819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387350" y="2514600"/>
            <a:ext cx="8451850" cy="4241800"/>
          </a:xfrm>
          <a:prstGeom prst="rect">
            <a:avLst/>
          </a:prstGeom>
          <a:noFill/>
          <a:ln w="9525">
            <a:noFill/>
            <a:miter lim="800000"/>
            <a:headEnd/>
            <a:tailEnd/>
          </a:ln>
        </p:spPr>
        <p:txBody>
          <a:bodyPr>
            <a:spAutoFit/>
          </a:bodyPr>
          <a:lstStyle/>
          <a:p>
            <a:pPr>
              <a:lnSpc>
                <a:spcPct val="50000"/>
              </a:lnSpc>
              <a:spcBef>
                <a:spcPct val="50000"/>
              </a:spcBef>
            </a:pPr>
            <a:r>
              <a:rPr lang="en-US" sz="1600"/>
              <a:t>Think-aloud/general		How did you answer that question?</a:t>
            </a:r>
          </a:p>
          <a:p>
            <a:pPr>
              <a:lnSpc>
                <a:spcPct val="50000"/>
              </a:lnSpc>
              <a:spcBef>
                <a:spcPct val="50000"/>
              </a:spcBef>
            </a:pPr>
            <a:r>
              <a:rPr lang="en-US" sz="1600"/>
              <a:t>			Tell me what you are thinking?</a:t>
            </a:r>
          </a:p>
          <a:p>
            <a:pPr>
              <a:lnSpc>
                <a:spcPct val="50000"/>
              </a:lnSpc>
              <a:spcBef>
                <a:spcPct val="50000"/>
              </a:spcBef>
            </a:pPr>
            <a:r>
              <a:rPr lang="en-US" sz="1600"/>
              <a:t>			I noticed you hesitated before you answered,</a:t>
            </a:r>
          </a:p>
          <a:p>
            <a:pPr>
              <a:lnSpc>
                <a:spcPct val="50000"/>
              </a:lnSpc>
              <a:spcBef>
                <a:spcPct val="50000"/>
              </a:spcBef>
            </a:pPr>
            <a:r>
              <a:rPr lang="en-US" sz="1600"/>
              <a:t>			what were you thinking?</a:t>
            </a:r>
          </a:p>
          <a:p>
            <a:pPr>
              <a:lnSpc>
                <a:spcPct val="50000"/>
              </a:lnSpc>
              <a:spcBef>
                <a:spcPct val="50000"/>
              </a:spcBef>
            </a:pPr>
            <a:r>
              <a:rPr lang="en-US" sz="1600"/>
              <a:t>			How easy or difficult did you find this question? </a:t>
            </a:r>
          </a:p>
          <a:p>
            <a:pPr>
              <a:lnSpc>
                <a:spcPct val="50000"/>
              </a:lnSpc>
              <a:spcBef>
                <a:spcPct val="50000"/>
              </a:spcBef>
            </a:pPr>
            <a:r>
              <a:rPr lang="en-US" sz="1600"/>
              <a:t>			Why do you say that?</a:t>
            </a:r>
          </a:p>
          <a:p>
            <a:pPr>
              <a:lnSpc>
                <a:spcPct val="50000"/>
              </a:lnSpc>
              <a:spcBef>
                <a:spcPct val="50000"/>
              </a:spcBef>
            </a:pPr>
            <a:r>
              <a:rPr lang="en-US" sz="1600"/>
              <a:t>			How would you ask this question to a friend?</a:t>
            </a:r>
          </a:p>
          <a:p>
            <a:pPr>
              <a:lnSpc>
                <a:spcPct val="50000"/>
              </a:lnSpc>
              <a:spcBef>
                <a:spcPct val="50000"/>
              </a:spcBef>
            </a:pPr>
            <a:r>
              <a:rPr lang="en-US" sz="1600"/>
              <a:t>			Were there words that you would change?</a:t>
            </a:r>
          </a:p>
          <a:p>
            <a:pPr>
              <a:lnSpc>
                <a:spcPct val="50000"/>
              </a:lnSpc>
              <a:spcBef>
                <a:spcPct val="50000"/>
              </a:spcBef>
            </a:pPr>
            <a:endParaRPr lang="en-US" sz="1600"/>
          </a:p>
          <a:p>
            <a:pPr>
              <a:lnSpc>
                <a:spcPct val="50000"/>
              </a:lnSpc>
              <a:spcBef>
                <a:spcPct val="50000"/>
              </a:spcBef>
            </a:pPr>
            <a:r>
              <a:rPr lang="en-US" sz="1600"/>
              <a:t>Comprehension		What does the term _____mean to you?</a:t>
            </a:r>
          </a:p>
          <a:p>
            <a:pPr>
              <a:lnSpc>
                <a:spcPct val="50000"/>
              </a:lnSpc>
              <a:spcBef>
                <a:spcPct val="50000"/>
              </a:spcBef>
            </a:pPr>
            <a:endParaRPr lang="en-US" sz="1600"/>
          </a:p>
          <a:p>
            <a:pPr>
              <a:lnSpc>
                <a:spcPct val="50000"/>
              </a:lnSpc>
              <a:spcBef>
                <a:spcPct val="50000"/>
              </a:spcBef>
            </a:pPr>
            <a:r>
              <a:rPr lang="en-US" sz="1600"/>
              <a:t>Retrieval			How did you remember that?</a:t>
            </a:r>
          </a:p>
          <a:p>
            <a:pPr>
              <a:lnSpc>
                <a:spcPct val="50000"/>
              </a:lnSpc>
              <a:spcBef>
                <a:spcPct val="50000"/>
              </a:spcBef>
            </a:pPr>
            <a:endParaRPr lang="en-US" sz="1600"/>
          </a:p>
          <a:p>
            <a:pPr>
              <a:lnSpc>
                <a:spcPct val="50000"/>
              </a:lnSpc>
              <a:spcBef>
                <a:spcPct val="50000"/>
              </a:spcBef>
            </a:pPr>
            <a:r>
              <a:rPr lang="en-US" sz="1600"/>
              <a:t>Confidence judgment	How well do you remember this?</a:t>
            </a:r>
          </a:p>
          <a:p>
            <a:pPr>
              <a:lnSpc>
                <a:spcPct val="50000"/>
              </a:lnSpc>
              <a:spcBef>
                <a:spcPct val="50000"/>
              </a:spcBef>
            </a:pPr>
            <a:endParaRPr lang="en-US" sz="1600"/>
          </a:p>
          <a:p>
            <a:pPr>
              <a:lnSpc>
                <a:spcPct val="50000"/>
              </a:lnSpc>
              <a:spcBef>
                <a:spcPct val="50000"/>
              </a:spcBef>
            </a:pPr>
            <a:r>
              <a:rPr lang="en-US" sz="1600"/>
              <a:t>Response			Were you able to find your first answer to the </a:t>
            </a:r>
          </a:p>
          <a:p>
            <a:pPr>
              <a:lnSpc>
                <a:spcPct val="50000"/>
              </a:lnSpc>
              <a:spcBef>
                <a:spcPct val="50000"/>
              </a:spcBef>
            </a:pPr>
            <a:r>
              <a:rPr lang="en-US" sz="1600"/>
              <a:t>			question from the response option shown?</a:t>
            </a:r>
          </a:p>
        </p:txBody>
      </p:sp>
      <p:sp>
        <p:nvSpPr>
          <p:cNvPr id="23555" name="Line 7"/>
          <p:cNvSpPr>
            <a:spLocks noChangeShapeType="1"/>
          </p:cNvSpPr>
          <p:nvPr/>
        </p:nvSpPr>
        <p:spPr bwMode="auto">
          <a:xfrm>
            <a:off x="523875" y="4997450"/>
            <a:ext cx="7924800" cy="0"/>
          </a:xfrm>
          <a:prstGeom prst="line">
            <a:avLst/>
          </a:prstGeom>
          <a:noFill/>
          <a:ln w="9525">
            <a:solidFill>
              <a:schemeClr val="tx1"/>
            </a:solidFill>
            <a:round/>
            <a:headEnd/>
            <a:tailEnd/>
          </a:ln>
        </p:spPr>
        <p:txBody>
          <a:bodyPr/>
          <a:lstStyle/>
          <a:p>
            <a:endParaRPr lang="en-US"/>
          </a:p>
        </p:txBody>
      </p:sp>
      <p:sp>
        <p:nvSpPr>
          <p:cNvPr id="23556" name="Line 8"/>
          <p:cNvSpPr>
            <a:spLocks noChangeShapeType="1"/>
          </p:cNvSpPr>
          <p:nvPr/>
        </p:nvSpPr>
        <p:spPr bwMode="auto">
          <a:xfrm>
            <a:off x="541338" y="5476875"/>
            <a:ext cx="7924800" cy="0"/>
          </a:xfrm>
          <a:prstGeom prst="line">
            <a:avLst/>
          </a:prstGeom>
          <a:noFill/>
          <a:ln w="9525">
            <a:solidFill>
              <a:schemeClr val="tx1"/>
            </a:solidFill>
            <a:round/>
            <a:headEnd/>
            <a:tailEnd/>
          </a:ln>
        </p:spPr>
        <p:txBody>
          <a:bodyPr/>
          <a:lstStyle/>
          <a:p>
            <a:endParaRPr lang="en-US"/>
          </a:p>
        </p:txBody>
      </p:sp>
      <p:sp>
        <p:nvSpPr>
          <p:cNvPr id="23557" name="Line 10"/>
          <p:cNvSpPr>
            <a:spLocks noChangeShapeType="1"/>
          </p:cNvSpPr>
          <p:nvPr/>
        </p:nvSpPr>
        <p:spPr bwMode="auto">
          <a:xfrm>
            <a:off x="481013" y="4483100"/>
            <a:ext cx="8001000" cy="0"/>
          </a:xfrm>
          <a:prstGeom prst="line">
            <a:avLst/>
          </a:prstGeom>
          <a:noFill/>
          <a:ln w="9525">
            <a:solidFill>
              <a:schemeClr val="tx1"/>
            </a:solidFill>
            <a:round/>
            <a:headEnd/>
            <a:tailEnd/>
          </a:ln>
        </p:spPr>
        <p:txBody>
          <a:bodyPr/>
          <a:lstStyle/>
          <a:p>
            <a:endParaRPr lang="en-US"/>
          </a:p>
        </p:txBody>
      </p:sp>
      <p:sp>
        <p:nvSpPr>
          <p:cNvPr id="23558" name="Line 9"/>
          <p:cNvSpPr>
            <a:spLocks noChangeShapeType="1"/>
          </p:cNvSpPr>
          <p:nvPr/>
        </p:nvSpPr>
        <p:spPr bwMode="auto">
          <a:xfrm>
            <a:off x="468313" y="5981700"/>
            <a:ext cx="8001000" cy="0"/>
          </a:xfrm>
          <a:prstGeom prst="line">
            <a:avLst/>
          </a:prstGeom>
          <a:noFill/>
          <a:ln w="9525">
            <a:solidFill>
              <a:schemeClr val="tx1"/>
            </a:solidFill>
            <a:round/>
            <a:headEnd/>
            <a:tailEnd/>
          </a:ln>
        </p:spPr>
        <p:txBody>
          <a:bodyPr/>
          <a:lstStyle/>
          <a:p>
            <a:endParaRPr lang="en-US"/>
          </a:p>
        </p:txBody>
      </p:sp>
      <p:sp>
        <p:nvSpPr>
          <p:cNvPr id="23559" name="Title 10"/>
          <p:cNvSpPr>
            <a:spLocks noGrp="1"/>
          </p:cNvSpPr>
          <p:nvPr>
            <p:ph type="title"/>
          </p:nvPr>
        </p:nvSpPr>
        <p:spPr/>
        <p:txBody>
          <a:bodyPr/>
          <a:lstStyle/>
          <a:p>
            <a:r>
              <a:rPr lang="en-US" smtClean="0"/>
              <a:t>Examples of probes</a:t>
            </a:r>
          </a:p>
        </p:txBody>
      </p:sp>
      <p:sp>
        <p:nvSpPr>
          <p:cNvPr id="24584" name="Slide Number Placeholder 8"/>
          <p:cNvSpPr>
            <a:spLocks noGrp="1"/>
          </p:cNvSpPr>
          <p:nvPr>
            <p:ph type="sldNum" sz="quarter" idx="12"/>
          </p:nvPr>
        </p:nvSpPr>
        <p:spPr/>
        <p:txBody>
          <a:bodyPr/>
          <a:lstStyle/>
          <a:p>
            <a:pPr>
              <a:defRPr/>
            </a:pPr>
            <a:fld id="{56F74EE7-3E19-4FAE-9E30-0B0E8B4D547D}" type="slidenum">
              <a:rPr lang="en-US"/>
              <a:pPr>
                <a:defRPr/>
              </a:pPr>
              <a:t>21</a:t>
            </a:fld>
            <a:endParaRPr lang="en-US"/>
          </a:p>
        </p:txBody>
      </p:sp>
      <p:sp>
        <p:nvSpPr>
          <p:cNvPr id="10" name="Text Box 6"/>
          <p:cNvSpPr txBox="1">
            <a:spLocks noChangeArrowheads="1"/>
          </p:cNvSpPr>
          <p:nvPr/>
        </p:nvSpPr>
        <p:spPr bwMode="auto">
          <a:xfrm>
            <a:off x="298450" y="1436688"/>
            <a:ext cx="8382000" cy="923925"/>
          </a:xfrm>
          <a:prstGeom prst="rect">
            <a:avLst/>
          </a:prstGeom>
          <a:noFill/>
          <a:ln w="9525">
            <a:solidFill>
              <a:schemeClr val="tx1"/>
            </a:solidFill>
            <a:miter lim="800000"/>
            <a:headEnd/>
            <a:tailEnd/>
          </a:ln>
        </p:spPr>
        <p:txBody>
          <a:bodyPr>
            <a:spAutoFit/>
          </a:bodyPr>
          <a:lstStyle/>
          <a:p>
            <a:r>
              <a:rPr lang="en-US"/>
              <a:t>How often do you exercise?</a:t>
            </a:r>
          </a:p>
          <a:p>
            <a:r>
              <a:rPr lang="en-US"/>
              <a:t>	</a:t>
            </a:r>
            <a:r>
              <a:rPr lang="en-US" i="1"/>
              <a:t>Everyday, every other day, at least two or three times 	a week, at least 	once a month, never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6084">
                                            <p:txEl>
                                              <p:pRg st="15" end="1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4">
                                            <p:txEl>
                                              <p:pRg st="16" end="1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smtClean="0"/>
              <a:t>Common mistakes</a:t>
            </a:r>
          </a:p>
        </p:txBody>
      </p:sp>
      <p:sp>
        <p:nvSpPr>
          <p:cNvPr id="24579" name="Rectangle 3"/>
          <p:cNvSpPr>
            <a:spLocks noGrp="1" noChangeArrowheads="1"/>
          </p:cNvSpPr>
          <p:nvPr>
            <p:ph type="body" idx="1"/>
          </p:nvPr>
        </p:nvSpPr>
        <p:spPr/>
        <p:txBody>
          <a:bodyPr/>
          <a:lstStyle/>
          <a:p>
            <a:r>
              <a:rPr lang="en-US" smtClean="0"/>
              <a:t>Not asking the question exactly as it is written</a:t>
            </a:r>
          </a:p>
          <a:p>
            <a:pPr>
              <a:buFont typeface="Wingdings" pitchFamily="2" charset="2"/>
              <a:buNone/>
            </a:pPr>
            <a:endParaRPr lang="en-US" sz="2000" smtClean="0"/>
          </a:p>
          <a:p>
            <a:r>
              <a:rPr lang="en-US" smtClean="0"/>
              <a:t>Not getting the participant to answer the question</a:t>
            </a:r>
          </a:p>
          <a:p>
            <a:pPr>
              <a:buFont typeface="Wingdings" pitchFamily="2" charset="2"/>
              <a:buNone/>
            </a:pPr>
            <a:endParaRPr lang="en-US" sz="2000" smtClean="0"/>
          </a:p>
          <a:p>
            <a:r>
              <a:rPr lang="en-US" smtClean="0"/>
              <a:t>Not following-up on indication that the participant has responded incorrectly</a:t>
            </a:r>
          </a:p>
          <a:p>
            <a:endParaRPr lang="en-US" sz="2000" smtClean="0"/>
          </a:p>
          <a:p>
            <a:r>
              <a:rPr lang="en-US" smtClean="0"/>
              <a:t>Forgetting to pursue how participants are interpreting key words</a:t>
            </a:r>
          </a:p>
          <a:p>
            <a:endParaRPr lang="en-US" smtClean="0"/>
          </a:p>
        </p:txBody>
      </p:sp>
      <p:sp>
        <p:nvSpPr>
          <p:cNvPr id="25604" name="Slide Number Placeholder 5"/>
          <p:cNvSpPr>
            <a:spLocks noGrp="1"/>
          </p:cNvSpPr>
          <p:nvPr>
            <p:ph type="sldNum" sz="quarter" idx="12"/>
          </p:nvPr>
        </p:nvSpPr>
        <p:spPr/>
        <p:txBody>
          <a:bodyPr/>
          <a:lstStyle/>
          <a:p>
            <a:pPr>
              <a:defRPr/>
            </a:pPr>
            <a:fld id="{7ACC0AF5-57DF-4677-A5B6-6F861C8CE641}" type="slidenum">
              <a:rPr lang="en-US"/>
              <a:pPr>
                <a:defRPr/>
              </a:pPr>
              <a:t>22</a:t>
            </a:fld>
            <a:endParaRPr lang="en-US"/>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Process</a:t>
            </a:r>
          </a:p>
        </p:txBody>
      </p:sp>
      <p:sp>
        <p:nvSpPr>
          <p:cNvPr id="26627" name="Slide Number Placeholder 3"/>
          <p:cNvSpPr>
            <a:spLocks noGrp="1"/>
          </p:cNvSpPr>
          <p:nvPr>
            <p:ph type="sldNum" sz="quarter" idx="12"/>
          </p:nvPr>
        </p:nvSpPr>
        <p:spPr/>
        <p:txBody>
          <a:bodyPr/>
          <a:lstStyle/>
          <a:p>
            <a:pPr>
              <a:defRPr/>
            </a:pPr>
            <a:fld id="{E0B6D736-CB55-4551-B251-0AF914144AAE}" type="slidenum">
              <a:rPr lang="en-US"/>
              <a:pPr>
                <a:defRPr/>
              </a:pPr>
              <a:t>23</a:t>
            </a:fld>
            <a:endParaRPr lang="en-US"/>
          </a:p>
        </p:txBody>
      </p:sp>
      <p:sp>
        <p:nvSpPr>
          <p:cNvPr id="10244" name="TextBox 4"/>
          <p:cNvSpPr txBox="1">
            <a:spLocks noChangeArrowheads="1"/>
          </p:cNvSpPr>
          <p:nvPr/>
        </p:nvSpPr>
        <p:spPr bwMode="auto">
          <a:xfrm>
            <a:off x="2981325" y="1958975"/>
            <a:ext cx="3133725" cy="369888"/>
          </a:xfrm>
          <a:prstGeom prst="rect">
            <a:avLst/>
          </a:prstGeom>
          <a:noFill/>
          <a:ln w="9525">
            <a:solidFill>
              <a:schemeClr val="tx1"/>
            </a:solidFill>
            <a:miter lim="800000"/>
            <a:headEnd/>
            <a:tailEnd/>
          </a:ln>
        </p:spPr>
        <p:txBody>
          <a:bodyPr>
            <a:spAutoFit/>
          </a:bodyPr>
          <a:lstStyle/>
          <a:p>
            <a:pPr algn="ctr"/>
            <a:r>
              <a:rPr lang="en-US" b="1"/>
              <a:t>Translate the measure</a:t>
            </a:r>
          </a:p>
        </p:txBody>
      </p:sp>
      <p:sp>
        <p:nvSpPr>
          <p:cNvPr id="10245" name="TextBox 6"/>
          <p:cNvSpPr txBox="1">
            <a:spLocks noChangeArrowheads="1"/>
          </p:cNvSpPr>
          <p:nvPr/>
        </p:nvSpPr>
        <p:spPr bwMode="auto">
          <a:xfrm>
            <a:off x="3046413" y="2752725"/>
            <a:ext cx="2986087" cy="877888"/>
          </a:xfrm>
          <a:prstGeom prst="rect">
            <a:avLst/>
          </a:prstGeom>
          <a:noFill/>
          <a:ln w="9525">
            <a:solidFill>
              <a:schemeClr val="tx1"/>
            </a:solidFill>
            <a:miter lim="800000"/>
            <a:headEnd/>
            <a:tailEnd/>
          </a:ln>
        </p:spPr>
        <p:txBody>
          <a:bodyPr>
            <a:spAutoFit/>
          </a:bodyPr>
          <a:lstStyle/>
          <a:p>
            <a:pPr algn="ctr"/>
            <a:r>
              <a:rPr lang="en-US" sz="1700" b="1"/>
              <a:t>Qualitative</a:t>
            </a:r>
            <a:r>
              <a:rPr lang="en-US" sz="1700"/>
              <a:t> </a:t>
            </a:r>
          </a:p>
          <a:p>
            <a:pPr algn="ctr"/>
            <a:r>
              <a:rPr lang="en-US" sz="1700"/>
              <a:t>Focus groups</a:t>
            </a:r>
          </a:p>
          <a:p>
            <a:pPr algn="ctr"/>
            <a:r>
              <a:rPr lang="en-US" sz="1700"/>
              <a:t>Cognitive interviews</a:t>
            </a:r>
          </a:p>
        </p:txBody>
      </p:sp>
      <p:sp>
        <p:nvSpPr>
          <p:cNvPr id="25606" name="TextBox 7"/>
          <p:cNvSpPr txBox="1">
            <a:spLocks noChangeArrowheads="1"/>
          </p:cNvSpPr>
          <p:nvPr/>
        </p:nvSpPr>
        <p:spPr bwMode="auto">
          <a:xfrm>
            <a:off x="3348038" y="4070350"/>
            <a:ext cx="2376487" cy="877888"/>
          </a:xfrm>
          <a:prstGeom prst="rect">
            <a:avLst/>
          </a:prstGeom>
          <a:noFill/>
          <a:ln w="9525">
            <a:solidFill>
              <a:schemeClr val="tx1"/>
            </a:solidFill>
            <a:miter lim="800000"/>
            <a:headEnd/>
            <a:tailEnd/>
          </a:ln>
        </p:spPr>
        <p:txBody>
          <a:bodyPr>
            <a:spAutoFit/>
          </a:bodyPr>
          <a:lstStyle/>
          <a:p>
            <a:pPr algn="ctr"/>
            <a:r>
              <a:rPr lang="en-US" sz="1700" b="1"/>
              <a:t>Revise instrument</a:t>
            </a:r>
          </a:p>
          <a:p>
            <a:pPr algn="ctr"/>
            <a:r>
              <a:rPr lang="en-US" sz="1700"/>
              <a:t>Expert reviewers</a:t>
            </a:r>
          </a:p>
        </p:txBody>
      </p:sp>
      <p:sp>
        <p:nvSpPr>
          <p:cNvPr id="25607" name="TextBox 8"/>
          <p:cNvSpPr txBox="1">
            <a:spLocks noChangeArrowheads="1"/>
          </p:cNvSpPr>
          <p:nvPr/>
        </p:nvSpPr>
        <p:spPr bwMode="auto">
          <a:xfrm>
            <a:off x="3173413" y="5448300"/>
            <a:ext cx="2716212" cy="876300"/>
          </a:xfrm>
          <a:prstGeom prst="rect">
            <a:avLst/>
          </a:prstGeom>
          <a:noFill/>
          <a:ln w="9525">
            <a:solidFill>
              <a:schemeClr val="tx1"/>
            </a:solidFill>
            <a:miter lim="800000"/>
            <a:headEnd/>
            <a:tailEnd/>
          </a:ln>
        </p:spPr>
        <p:txBody>
          <a:bodyPr>
            <a:spAutoFit/>
          </a:bodyPr>
          <a:lstStyle/>
          <a:p>
            <a:pPr algn="ctr"/>
            <a:r>
              <a:rPr lang="en-US" sz="1700" b="1"/>
              <a:t>Pilot test instrument</a:t>
            </a:r>
          </a:p>
          <a:p>
            <a:pPr algn="ctr"/>
            <a:r>
              <a:rPr lang="en-US" sz="1700"/>
              <a:t>(i.e., predictive</a:t>
            </a:r>
          </a:p>
          <a:p>
            <a:pPr algn="ctr"/>
            <a:r>
              <a:rPr lang="en-US" sz="1700"/>
              <a:t>Concurrent)</a:t>
            </a:r>
          </a:p>
        </p:txBody>
      </p:sp>
      <p:cxnSp>
        <p:nvCxnSpPr>
          <p:cNvPr id="25608" name="Straight Arrow Connector 56"/>
          <p:cNvCxnSpPr>
            <a:cxnSpLocks noChangeShapeType="1"/>
            <a:stCxn id="10244" idx="2"/>
            <a:endCxn id="10245" idx="0"/>
          </p:cNvCxnSpPr>
          <p:nvPr/>
        </p:nvCxnSpPr>
        <p:spPr bwMode="auto">
          <a:xfrm rot="5400000">
            <a:off x="4331495" y="2536031"/>
            <a:ext cx="423862" cy="9525"/>
          </a:xfrm>
          <a:prstGeom prst="straightConnector1">
            <a:avLst/>
          </a:prstGeom>
          <a:noFill/>
          <a:ln w="9525" algn="ctr">
            <a:solidFill>
              <a:schemeClr val="tx1"/>
            </a:solidFill>
            <a:round/>
            <a:headEnd/>
            <a:tailEnd type="arrow" w="med" len="med"/>
          </a:ln>
        </p:spPr>
      </p:cxnSp>
      <p:cxnSp>
        <p:nvCxnSpPr>
          <p:cNvPr id="25609" name="Straight Arrow Connector 61"/>
          <p:cNvCxnSpPr>
            <a:cxnSpLocks noChangeShapeType="1"/>
            <a:stCxn id="10245" idx="2"/>
            <a:endCxn id="25606" idx="0"/>
          </p:cNvCxnSpPr>
          <p:nvPr/>
        </p:nvCxnSpPr>
        <p:spPr bwMode="auto">
          <a:xfrm rot="5400000">
            <a:off x="4317207" y="3848894"/>
            <a:ext cx="439737" cy="3175"/>
          </a:xfrm>
          <a:prstGeom prst="straightConnector1">
            <a:avLst/>
          </a:prstGeom>
          <a:noFill/>
          <a:ln w="9525" algn="ctr">
            <a:solidFill>
              <a:schemeClr val="tx1"/>
            </a:solidFill>
            <a:round/>
            <a:headEnd/>
            <a:tailEnd type="arrow" w="med" len="med"/>
          </a:ln>
        </p:spPr>
      </p:cxnSp>
      <p:cxnSp>
        <p:nvCxnSpPr>
          <p:cNvPr id="25610" name="Straight Arrow Connector 63"/>
          <p:cNvCxnSpPr>
            <a:cxnSpLocks noChangeShapeType="1"/>
            <a:stCxn id="25606" idx="2"/>
            <a:endCxn id="25607" idx="0"/>
          </p:cNvCxnSpPr>
          <p:nvPr/>
        </p:nvCxnSpPr>
        <p:spPr bwMode="auto">
          <a:xfrm rot="5400000">
            <a:off x="4284663" y="5195888"/>
            <a:ext cx="500062" cy="476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0244"/>
                                        </p:tgtEl>
                                        <p:attrNameLst>
                                          <p:attrName>fillcolor</p:attrName>
                                        </p:attrNameLst>
                                      </p:cBhvr>
                                      <p:to>
                                        <a:srgbClr val="B2B2B2"/>
                                      </p:to>
                                    </p:animClr>
                                    <p:set>
                                      <p:cBhvr>
                                        <p:cTn id="7" dur="500" fill="hold"/>
                                        <p:tgtEl>
                                          <p:spTgt spid="10244"/>
                                        </p:tgtEl>
                                        <p:attrNameLst>
                                          <p:attrName>fill.type</p:attrName>
                                        </p:attrNameLst>
                                      </p:cBhvr>
                                      <p:to>
                                        <p:strVal val="solid"/>
                                      </p:to>
                                    </p:set>
                                    <p:set>
                                      <p:cBhvr>
                                        <p:cTn id="8" dur="500" fill="hold"/>
                                        <p:tgtEl>
                                          <p:spTgt spid="10244"/>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10245"/>
                                        </p:tgtEl>
                                        <p:attrNameLst>
                                          <p:attrName>fillcolor</p:attrName>
                                        </p:attrNameLst>
                                      </p:cBhvr>
                                      <p:to>
                                        <a:srgbClr val="B2B2B2"/>
                                      </p:to>
                                    </p:animClr>
                                    <p:set>
                                      <p:cBhvr>
                                        <p:cTn id="13" dur="500" fill="hold"/>
                                        <p:tgtEl>
                                          <p:spTgt spid="10245"/>
                                        </p:tgtEl>
                                        <p:attrNameLst>
                                          <p:attrName>fill.type</p:attrName>
                                        </p:attrNameLst>
                                      </p:cBhvr>
                                      <p:to>
                                        <p:strVal val="solid"/>
                                      </p:to>
                                    </p:set>
                                    <p:set>
                                      <p:cBhvr>
                                        <p:cTn id="14" dur="500" fill="hold"/>
                                        <p:tgtEl>
                                          <p:spTgt spid="1024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Final comments</a:t>
            </a:r>
          </a:p>
        </p:txBody>
      </p:sp>
      <p:sp>
        <p:nvSpPr>
          <p:cNvPr id="26627" name="Content Placeholder 2"/>
          <p:cNvSpPr>
            <a:spLocks noGrp="1"/>
          </p:cNvSpPr>
          <p:nvPr>
            <p:ph idx="1"/>
          </p:nvPr>
        </p:nvSpPr>
        <p:spPr/>
        <p:txBody>
          <a:bodyPr/>
          <a:lstStyle/>
          <a:p>
            <a:r>
              <a:rPr lang="en-US" smtClean="0"/>
              <a:t>Cultural adaptation is an important part of designing effective questionnaires</a:t>
            </a:r>
          </a:p>
          <a:p>
            <a:r>
              <a:rPr lang="en-US" smtClean="0"/>
              <a:t>Important to do the work ahead of time to minimize measurement error</a:t>
            </a:r>
          </a:p>
          <a:p>
            <a:pPr lvl="1"/>
            <a:r>
              <a:rPr lang="en-US" smtClean="0"/>
              <a:t>Translating a measure</a:t>
            </a:r>
          </a:p>
          <a:p>
            <a:pPr lvl="1"/>
            <a:r>
              <a:rPr lang="en-US" smtClean="0"/>
              <a:t>Collecting qualitative data</a:t>
            </a:r>
          </a:p>
          <a:p>
            <a:r>
              <a:rPr lang="en-US" smtClean="0"/>
              <a:t>These are important considerations to help advance the field of physical activity</a:t>
            </a:r>
          </a:p>
        </p:txBody>
      </p:sp>
      <p:sp>
        <p:nvSpPr>
          <p:cNvPr id="27652" name="Slide Number Placeholder 3"/>
          <p:cNvSpPr>
            <a:spLocks noGrp="1"/>
          </p:cNvSpPr>
          <p:nvPr>
            <p:ph type="sldNum" sz="quarter" idx="12"/>
          </p:nvPr>
        </p:nvSpPr>
        <p:spPr/>
        <p:txBody>
          <a:bodyPr/>
          <a:lstStyle/>
          <a:p>
            <a:pPr>
              <a:defRPr/>
            </a:pPr>
            <a:fld id="{BF593321-B3EF-43FC-8395-D745A110D2C2}"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smtClean="0"/>
          </a:p>
        </p:txBody>
      </p:sp>
      <p:sp>
        <p:nvSpPr>
          <p:cNvPr id="27651" name="Content Placeholder 2"/>
          <p:cNvSpPr>
            <a:spLocks noGrp="1"/>
          </p:cNvSpPr>
          <p:nvPr>
            <p:ph idx="1"/>
          </p:nvPr>
        </p:nvSpPr>
        <p:spPr/>
        <p:txBody>
          <a:bodyPr/>
          <a:lstStyle/>
          <a:p>
            <a:pPr algn="ctr">
              <a:buFont typeface="Arial" charset="0"/>
              <a:buNone/>
            </a:pPr>
            <a:endParaRPr lang="en-US" sz="7200" smtClean="0"/>
          </a:p>
          <a:p>
            <a:pPr algn="ctr">
              <a:buFont typeface="Arial" charset="0"/>
              <a:buNone/>
            </a:pPr>
            <a:r>
              <a:rPr lang="en-US" sz="7200" smtClean="0"/>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Poor measures</a:t>
            </a:r>
          </a:p>
        </p:txBody>
      </p:sp>
      <p:sp>
        <p:nvSpPr>
          <p:cNvPr id="5123" name="Rectangle 3"/>
          <p:cNvSpPr>
            <a:spLocks noGrp="1" noChangeArrowheads="1"/>
          </p:cNvSpPr>
          <p:nvPr>
            <p:ph type="body" idx="1"/>
          </p:nvPr>
        </p:nvSpPr>
        <p:spPr>
          <a:xfrm>
            <a:off x="457200" y="1600200"/>
            <a:ext cx="8229600" cy="4979988"/>
          </a:xfrm>
        </p:spPr>
        <p:txBody>
          <a:bodyPr/>
          <a:lstStyle/>
          <a:p>
            <a:r>
              <a:rPr lang="en-US" sz="4000" smtClean="0"/>
              <a:t>Threaten data reliability and validity</a:t>
            </a:r>
          </a:p>
          <a:p>
            <a:pPr lvl="1"/>
            <a:r>
              <a:rPr lang="en-US" sz="3600" smtClean="0"/>
              <a:t>Mask true relationships</a:t>
            </a:r>
          </a:p>
          <a:p>
            <a:pPr lvl="1"/>
            <a:r>
              <a:rPr lang="en-US" sz="3600" smtClean="0"/>
              <a:t>Poor psychometric properties</a:t>
            </a:r>
          </a:p>
          <a:p>
            <a:pPr lvl="1"/>
            <a:r>
              <a:rPr lang="en-US" sz="3600" smtClean="0"/>
              <a:t>Do not capture the intended construct</a:t>
            </a:r>
          </a:p>
          <a:p>
            <a:r>
              <a:rPr lang="en-US" sz="4000" smtClean="0"/>
              <a:t>May lead to missing data</a:t>
            </a:r>
          </a:p>
          <a:p>
            <a:pPr lvl="1">
              <a:buFont typeface="Wingdings" pitchFamily="2" charset="2"/>
              <a:buNone/>
            </a:pPr>
            <a:endParaRPr lang="en-US" smtClean="0"/>
          </a:p>
          <a:p>
            <a:pPr lvl="1">
              <a:buFont typeface="Wingdings" pitchFamily="2" charset="2"/>
              <a:buNone/>
            </a:pPr>
            <a:endParaRPr lang="en-US" smtClean="0"/>
          </a:p>
          <a:p>
            <a:endParaRPr lang="en-US" smtClean="0"/>
          </a:p>
        </p:txBody>
      </p:sp>
      <p:sp>
        <p:nvSpPr>
          <p:cNvPr id="5124" name="Slide Number Placeholder 3"/>
          <p:cNvSpPr>
            <a:spLocks noGrp="1"/>
          </p:cNvSpPr>
          <p:nvPr>
            <p:ph type="sldNum" sz="quarter" idx="12"/>
          </p:nvPr>
        </p:nvSpPr>
        <p:spPr/>
        <p:txBody>
          <a:bodyPr/>
          <a:lstStyle/>
          <a:p>
            <a:pPr>
              <a:defRPr/>
            </a:pPr>
            <a:fld id="{D4E62931-CEDE-4CA1-86C2-0D6E50300BF9}" type="slidenum">
              <a:rPr lang="en-US"/>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left)">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left)">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wipe(left)">
                                      <p:cBhvr>
                                        <p:cTn id="2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Cultural competence</a:t>
            </a:r>
          </a:p>
        </p:txBody>
      </p:sp>
      <p:sp>
        <p:nvSpPr>
          <p:cNvPr id="6147" name="Rectangle 3"/>
          <p:cNvSpPr>
            <a:spLocks noGrp="1" noChangeArrowheads="1"/>
          </p:cNvSpPr>
          <p:nvPr>
            <p:ph type="body" idx="1"/>
          </p:nvPr>
        </p:nvSpPr>
        <p:spPr>
          <a:xfrm>
            <a:off x="457200" y="1600200"/>
            <a:ext cx="8418513" cy="4530725"/>
          </a:xfrm>
        </p:spPr>
        <p:txBody>
          <a:bodyPr/>
          <a:lstStyle/>
          <a:p>
            <a:r>
              <a:rPr lang="en-US" smtClean="0"/>
              <a:t>Cultural Competence</a:t>
            </a:r>
          </a:p>
          <a:p>
            <a:pPr lvl="1"/>
            <a:r>
              <a:rPr lang="en-US" smtClean="0"/>
              <a:t>“..set of congruent behaviors, attitudes, and policies that come together in a system, agency, or among professionals and enables that system, agency, or those professionals to work effectively in cross-cultural situations” </a:t>
            </a:r>
          </a:p>
          <a:p>
            <a:pPr lvl="1"/>
            <a:endParaRPr lang="en-US" smtClean="0"/>
          </a:p>
          <a:p>
            <a:pPr lvl="1"/>
            <a:endParaRPr lang="en-US" smtClean="0"/>
          </a:p>
          <a:p>
            <a:pPr lvl="1"/>
            <a:endParaRPr lang="en-US" smtClean="0"/>
          </a:p>
          <a:p>
            <a:pPr lvl="1"/>
            <a:endParaRPr lang="en-US" smtClean="0"/>
          </a:p>
          <a:p>
            <a:pPr lvl="1"/>
            <a:endParaRPr lang="en-US" smtClean="0"/>
          </a:p>
          <a:p>
            <a:pPr lvl="1">
              <a:buFont typeface="Wingdings" pitchFamily="2" charset="2"/>
              <a:buNone/>
            </a:pPr>
            <a:r>
              <a:rPr lang="en-US" sz="1200" smtClean="0"/>
              <a:t>				Cross et al., 1989</a:t>
            </a:r>
          </a:p>
        </p:txBody>
      </p:sp>
      <p:sp>
        <p:nvSpPr>
          <p:cNvPr id="6148" name="Slide Number Placeholder 5"/>
          <p:cNvSpPr>
            <a:spLocks noGrp="1"/>
          </p:cNvSpPr>
          <p:nvPr>
            <p:ph type="sldNum" sz="quarter" idx="12"/>
          </p:nvPr>
        </p:nvSpPr>
        <p:spPr/>
        <p:txBody>
          <a:bodyPr/>
          <a:lstStyle/>
          <a:p>
            <a:pPr>
              <a:defRPr/>
            </a:pPr>
            <a:fld id="{4FA56380-EEE7-4647-9E2A-5E7FA0415532}" type="slidenum">
              <a:rPr lang="en-US"/>
              <a:pPr>
                <a:defRPr/>
              </a:pPr>
              <a:t>4</a:t>
            </a:fld>
            <a:endParaRPr lang="en-US"/>
          </a:p>
        </p:txBody>
      </p:sp>
      <p:sp>
        <p:nvSpPr>
          <p:cNvPr id="6149" name="TextBox 4"/>
          <p:cNvSpPr txBox="1">
            <a:spLocks noChangeArrowheads="1"/>
          </p:cNvSpPr>
          <p:nvPr/>
        </p:nvSpPr>
        <p:spPr bwMode="auto">
          <a:xfrm>
            <a:off x="3352800" y="6019800"/>
            <a:ext cx="2133600" cy="369888"/>
          </a:xfrm>
          <a:prstGeom prst="rect">
            <a:avLst/>
          </a:prstGeom>
          <a:noFill/>
          <a:ln w="9525">
            <a:noFill/>
            <a:miter lim="800000"/>
            <a:headEnd/>
            <a:tailEnd/>
          </a:ln>
        </p:spPr>
        <p:txBody>
          <a:bodyPr>
            <a:spAutoFit/>
          </a:bodyPr>
          <a:lstStyle/>
          <a:p>
            <a:r>
              <a:rPr lang="en-US"/>
              <a:t>Cross et al., 1989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Cultural Orientation Continuum</a:t>
            </a:r>
          </a:p>
        </p:txBody>
      </p:sp>
      <p:sp>
        <p:nvSpPr>
          <p:cNvPr id="7171" name="Text Box 5"/>
          <p:cNvSpPr txBox="1">
            <a:spLocks noChangeArrowheads="1"/>
          </p:cNvSpPr>
          <p:nvPr/>
        </p:nvSpPr>
        <p:spPr bwMode="auto">
          <a:xfrm>
            <a:off x="1295400" y="1676400"/>
            <a:ext cx="838200" cy="4376738"/>
          </a:xfrm>
          <a:prstGeom prst="rect">
            <a:avLst/>
          </a:prstGeom>
          <a:noFill/>
          <a:ln w="9525">
            <a:solidFill>
              <a:schemeClr val="tx1"/>
            </a:solidFill>
            <a:miter lim="800000"/>
            <a:headEnd/>
            <a:tailEnd/>
          </a:ln>
        </p:spPr>
        <p:txBody>
          <a:bodyPr>
            <a:spAutoFit/>
          </a:bodyPr>
          <a:lstStyle/>
          <a:p>
            <a:pPr>
              <a:spcBef>
                <a:spcPct val="50000"/>
              </a:spcBef>
            </a:pPr>
            <a:r>
              <a:rPr lang="en-US" sz="2800"/>
              <a:t>-3</a:t>
            </a:r>
          </a:p>
          <a:p>
            <a:pPr>
              <a:spcBef>
                <a:spcPct val="50000"/>
              </a:spcBef>
            </a:pPr>
            <a:r>
              <a:rPr lang="en-US" sz="2800"/>
              <a:t>-2</a:t>
            </a:r>
          </a:p>
          <a:p>
            <a:pPr>
              <a:spcBef>
                <a:spcPct val="50000"/>
              </a:spcBef>
            </a:pPr>
            <a:r>
              <a:rPr lang="en-US" sz="2800"/>
              <a:t>-1</a:t>
            </a:r>
          </a:p>
          <a:p>
            <a:pPr>
              <a:spcBef>
                <a:spcPct val="50000"/>
              </a:spcBef>
            </a:pPr>
            <a:r>
              <a:rPr lang="en-US" sz="2800"/>
              <a:t> 0</a:t>
            </a:r>
          </a:p>
          <a:p>
            <a:pPr>
              <a:spcBef>
                <a:spcPct val="50000"/>
              </a:spcBef>
            </a:pPr>
            <a:r>
              <a:rPr lang="en-US" sz="2800"/>
              <a:t>+1</a:t>
            </a:r>
          </a:p>
          <a:p>
            <a:pPr>
              <a:spcBef>
                <a:spcPct val="50000"/>
              </a:spcBef>
            </a:pPr>
            <a:r>
              <a:rPr lang="en-US" sz="2800"/>
              <a:t>+2</a:t>
            </a:r>
          </a:p>
          <a:p>
            <a:pPr>
              <a:spcBef>
                <a:spcPct val="50000"/>
              </a:spcBef>
            </a:pPr>
            <a:r>
              <a:rPr lang="en-US" sz="2800"/>
              <a:t>+3</a:t>
            </a:r>
          </a:p>
        </p:txBody>
      </p:sp>
      <p:sp>
        <p:nvSpPr>
          <p:cNvPr id="7172" name="Text Box 6"/>
          <p:cNvSpPr txBox="1">
            <a:spLocks noChangeArrowheads="1"/>
          </p:cNvSpPr>
          <p:nvPr/>
        </p:nvSpPr>
        <p:spPr bwMode="auto">
          <a:xfrm>
            <a:off x="2133600" y="1676400"/>
            <a:ext cx="6248400" cy="4367213"/>
          </a:xfrm>
          <a:prstGeom prst="rect">
            <a:avLst/>
          </a:prstGeom>
          <a:noFill/>
          <a:ln w="9525">
            <a:noFill/>
            <a:miter lim="800000"/>
            <a:headEnd/>
            <a:tailEnd/>
          </a:ln>
        </p:spPr>
        <p:txBody>
          <a:bodyPr>
            <a:spAutoFit/>
          </a:bodyPr>
          <a:lstStyle/>
          <a:p>
            <a:pPr>
              <a:spcBef>
                <a:spcPct val="50000"/>
              </a:spcBef>
            </a:pPr>
            <a:r>
              <a:rPr lang="en-US" sz="2800"/>
              <a:t>Cultural Destructiveness</a:t>
            </a:r>
          </a:p>
          <a:p>
            <a:pPr>
              <a:spcBef>
                <a:spcPct val="50000"/>
              </a:spcBef>
            </a:pPr>
            <a:r>
              <a:rPr lang="en-US" sz="2800"/>
              <a:t>Cultural Incapacity</a:t>
            </a:r>
          </a:p>
          <a:p>
            <a:pPr>
              <a:spcBef>
                <a:spcPct val="50000"/>
              </a:spcBef>
            </a:pPr>
            <a:r>
              <a:rPr lang="en-US" sz="2800"/>
              <a:t>Cultural Blindness</a:t>
            </a:r>
          </a:p>
          <a:p>
            <a:pPr>
              <a:spcBef>
                <a:spcPct val="50000"/>
              </a:spcBef>
            </a:pPr>
            <a:r>
              <a:rPr lang="en-US" sz="2800"/>
              <a:t>----------------------------</a:t>
            </a:r>
          </a:p>
          <a:p>
            <a:pPr>
              <a:spcBef>
                <a:spcPct val="50000"/>
              </a:spcBef>
            </a:pPr>
            <a:r>
              <a:rPr lang="en-US" sz="2800"/>
              <a:t>Cultural Openness (Sensitivity)</a:t>
            </a:r>
          </a:p>
          <a:p>
            <a:pPr>
              <a:spcBef>
                <a:spcPct val="50000"/>
              </a:spcBef>
            </a:pPr>
            <a:r>
              <a:rPr lang="en-US" sz="2800"/>
              <a:t>Cultural Competence</a:t>
            </a:r>
          </a:p>
          <a:p>
            <a:pPr>
              <a:spcBef>
                <a:spcPct val="50000"/>
              </a:spcBef>
            </a:pPr>
            <a:r>
              <a:rPr lang="en-US" sz="2800"/>
              <a:t>Cultural Proficiency</a:t>
            </a:r>
          </a:p>
        </p:txBody>
      </p:sp>
      <p:sp>
        <p:nvSpPr>
          <p:cNvPr id="7173" name="Text Box 7"/>
          <p:cNvSpPr txBox="1">
            <a:spLocks noChangeArrowheads="1"/>
          </p:cNvSpPr>
          <p:nvPr/>
        </p:nvSpPr>
        <p:spPr bwMode="auto">
          <a:xfrm>
            <a:off x="2901950" y="6380163"/>
            <a:ext cx="4038600" cy="307975"/>
          </a:xfrm>
          <a:prstGeom prst="rect">
            <a:avLst/>
          </a:prstGeom>
          <a:noFill/>
          <a:ln w="9525">
            <a:noFill/>
            <a:miter lim="800000"/>
            <a:headEnd/>
            <a:tailEnd/>
          </a:ln>
        </p:spPr>
        <p:txBody>
          <a:bodyPr>
            <a:spAutoFit/>
          </a:bodyPr>
          <a:lstStyle/>
          <a:p>
            <a:pPr>
              <a:spcBef>
                <a:spcPct val="50000"/>
              </a:spcBef>
            </a:pPr>
            <a:r>
              <a:rPr lang="en-US" sz="1400"/>
              <a:t>Kim, McLeod, &amp; Shantzis, 1995</a:t>
            </a:r>
          </a:p>
        </p:txBody>
      </p:sp>
      <p:sp>
        <p:nvSpPr>
          <p:cNvPr id="7174" name="Slide Number Placeholder 5"/>
          <p:cNvSpPr>
            <a:spLocks noGrp="1"/>
          </p:cNvSpPr>
          <p:nvPr>
            <p:ph type="sldNum" sz="quarter" idx="12"/>
          </p:nvPr>
        </p:nvSpPr>
        <p:spPr/>
        <p:txBody>
          <a:bodyPr/>
          <a:lstStyle/>
          <a:p>
            <a:pPr>
              <a:defRPr/>
            </a:pPr>
            <a:fld id="{C0792C54-5602-49C4-A46D-0186DCB587BF}"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Culturally Competent Assessment</a:t>
            </a:r>
          </a:p>
        </p:txBody>
      </p:sp>
      <p:sp>
        <p:nvSpPr>
          <p:cNvPr id="25603" name="Rectangle 3"/>
          <p:cNvSpPr>
            <a:spLocks noGrp="1" noChangeArrowheads="1"/>
          </p:cNvSpPr>
          <p:nvPr>
            <p:ph type="body" idx="1"/>
          </p:nvPr>
        </p:nvSpPr>
        <p:spPr/>
        <p:txBody>
          <a:bodyPr/>
          <a:lstStyle/>
          <a:p>
            <a:r>
              <a:rPr lang="en-US" smtClean="0"/>
              <a:t>Take into consideration:</a:t>
            </a:r>
          </a:p>
          <a:p>
            <a:pPr lvl="1"/>
            <a:r>
              <a:rPr lang="en-US" sz="3000" smtClean="0"/>
              <a:t>The measure’s origin</a:t>
            </a:r>
          </a:p>
          <a:p>
            <a:pPr lvl="1"/>
            <a:r>
              <a:rPr lang="en-US" sz="3000" smtClean="0"/>
              <a:t>Limitations of a measure involving the target community</a:t>
            </a:r>
          </a:p>
          <a:p>
            <a:pPr lvl="1"/>
            <a:r>
              <a:rPr lang="en-US" sz="3000" smtClean="0"/>
              <a:t>The reliability/validity of measures</a:t>
            </a:r>
          </a:p>
          <a:p>
            <a:pPr lvl="1"/>
            <a:r>
              <a:rPr lang="en-US" sz="3000" smtClean="0"/>
              <a:t>Diversity in conceptual meanings </a:t>
            </a:r>
          </a:p>
          <a:p>
            <a:endParaRPr lang="en-US" smtClean="0"/>
          </a:p>
        </p:txBody>
      </p:sp>
      <p:sp>
        <p:nvSpPr>
          <p:cNvPr id="8196" name="Slide Number Placeholder 3"/>
          <p:cNvSpPr>
            <a:spLocks noGrp="1"/>
          </p:cNvSpPr>
          <p:nvPr>
            <p:ph type="sldNum" sz="quarter" idx="12"/>
          </p:nvPr>
        </p:nvSpPr>
        <p:spPr/>
        <p:txBody>
          <a:bodyPr/>
          <a:lstStyle/>
          <a:p>
            <a:pPr>
              <a:defRPr/>
            </a:pPr>
            <a:fld id="{466A590E-DC8F-42DB-BEEC-C1E8DA4A3D8C}" type="slidenum">
              <a:rPr lang="en-US"/>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wipe(lef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wipe(left)">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Culturally Competent Assessment</a:t>
            </a:r>
          </a:p>
        </p:txBody>
      </p:sp>
      <p:sp>
        <p:nvSpPr>
          <p:cNvPr id="9219" name="Rectangle 3"/>
          <p:cNvSpPr>
            <a:spLocks noGrp="1" noChangeArrowheads="1"/>
          </p:cNvSpPr>
          <p:nvPr>
            <p:ph type="body" idx="1"/>
          </p:nvPr>
        </p:nvSpPr>
        <p:spPr>
          <a:xfrm>
            <a:off x="457200" y="1490663"/>
            <a:ext cx="8229600" cy="4640262"/>
          </a:xfrm>
        </p:spPr>
        <p:txBody>
          <a:bodyPr/>
          <a:lstStyle/>
          <a:p>
            <a:r>
              <a:rPr lang="en-US" smtClean="0"/>
              <a:t>Problem:</a:t>
            </a:r>
          </a:p>
          <a:p>
            <a:pPr lvl="1"/>
            <a:r>
              <a:rPr lang="en-US" smtClean="0"/>
              <a:t>Most measures have been developed in majority populations</a:t>
            </a:r>
          </a:p>
          <a:p>
            <a:pPr lvl="1"/>
            <a:r>
              <a:rPr lang="en-US" smtClean="0"/>
              <a:t>Translation ≠ conceptual equivalence</a:t>
            </a:r>
            <a:endParaRPr lang="en-US" sz="2000" smtClean="0"/>
          </a:p>
          <a:p>
            <a:r>
              <a:rPr lang="en-US" smtClean="0"/>
              <a:t>Goal:</a:t>
            </a:r>
          </a:p>
          <a:p>
            <a:pPr lvl="1"/>
            <a:r>
              <a:rPr lang="en-US" smtClean="0"/>
              <a:t>Culturally sensitive assessment techniques, procedures &amp; instruments</a:t>
            </a:r>
          </a:p>
          <a:p>
            <a:pPr lvl="1"/>
            <a:r>
              <a:rPr lang="en-US" smtClean="0"/>
              <a:t>Valid &amp; reliable assessment techniques, procedures &amp; instruments</a:t>
            </a:r>
          </a:p>
          <a:p>
            <a:pPr lvl="1"/>
            <a:r>
              <a:rPr lang="en-US" smtClean="0"/>
              <a:t>Linguistic and conceptual equivalence</a:t>
            </a:r>
          </a:p>
          <a:p>
            <a:pPr lvl="1">
              <a:buFont typeface="Wingdings" pitchFamily="2" charset="2"/>
              <a:buNone/>
            </a:pPr>
            <a:endParaRPr lang="en-US" smtClean="0"/>
          </a:p>
          <a:p>
            <a:pPr lvl="1"/>
            <a:endParaRPr lang="en-US" smtClean="0"/>
          </a:p>
          <a:p>
            <a:pPr lvl="1"/>
            <a:endParaRPr lang="en-US" smtClean="0"/>
          </a:p>
          <a:p>
            <a:endParaRPr lang="en-US" smtClean="0"/>
          </a:p>
        </p:txBody>
      </p:sp>
      <p:sp>
        <p:nvSpPr>
          <p:cNvPr id="9220" name="Slide Number Placeholder 3"/>
          <p:cNvSpPr>
            <a:spLocks noGrp="1"/>
          </p:cNvSpPr>
          <p:nvPr>
            <p:ph type="sldNum" sz="quarter" idx="12"/>
          </p:nvPr>
        </p:nvSpPr>
        <p:spPr/>
        <p:txBody>
          <a:bodyPr/>
          <a:lstStyle/>
          <a:p>
            <a:pPr>
              <a:defRPr/>
            </a:pPr>
            <a:fld id="{28DA2E8F-9A98-4E28-B05A-2382902101B5}"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Process</a:t>
            </a:r>
          </a:p>
        </p:txBody>
      </p:sp>
      <p:sp>
        <p:nvSpPr>
          <p:cNvPr id="10243" name="Slide Number Placeholder 3"/>
          <p:cNvSpPr>
            <a:spLocks noGrp="1"/>
          </p:cNvSpPr>
          <p:nvPr>
            <p:ph type="sldNum" sz="quarter" idx="12"/>
          </p:nvPr>
        </p:nvSpPr>
        <p:spPr/>
        <p:txBody>
          <a:bodyPr/>
          <a:lstStyle/>
          <a:p>
            <a:pPr>
              <a:defRPr/>
            </a:pPr>
            <a:fld id="{C70E96E2-F551-4CCD-A4C2-B44470FB4191}" type="slidenum">
              <a:rPr lang="en-US"/>
              <a:pPr>
                <a:defRPr/>
              </a:pPr>
              <a:t>8</a:t>
            </a:fld>
            <a:endParaRPr lang="en-US"/>
          </a:p>
        </p:txBody>
      </p:sp>
      <p:sp>
        <p:nvSpPr>
          <p:cNvPr id="10244" name="TextBox 4"/>
          <p:cNvSpPr txBox="1">
            <a:spLocks noChangeArrowheads="1"/>
          </p:cNvSpPr>
          <p:nvPr/>
        </p:nvSpPr>
        <p:spPr bwMode="auto">
          <a:xfrm>
            <a:off x="2981325" y="1958975"/>
            <a:ext cx="3133725" cy="369888"/>
          </a:xfrm>
          <a:prstGeom prst="rect">
            <a:avLst/>
          </a:prstGeom>
          <a:noFill/>
          <a:ln w="9525">
            <a:solidFill>
              <a:schemeClr val="tx1"/>
            </a:solidFill>
            <a:miter lim="800000"/>
            <a:headEnd/>
            <a:tailEnd/>
          </a:ln>
        </p:spPr>
        <p:txBody>
          <a:bodyPr>
            <a:spAutoFit/>
          </a:bodyPr>
          <a:lstStyle/>
          <a:p>
            <a:pPr algn="ctr"/>
            <a:r>
              <a:rPr lang="en-US" b="1"/>
              <a:t>Translate the measure</a:t>
            </a:r>
          </a:p>
        </p:txBody>
      </p:sp>
      <p:sp>
        <p:nvSpPr>
          <p:cNvPr id="10245" name="TextBox 6"/>
          <p:cNvSpPr txBox="1">
            <a:spLocks noChangeArrowheads="1"/>
          </p:cNvSpPr>
          <p:nvPr/>
        </p:nvSpPr>
        <p:spPr bwMode="auto">
          <a:xfrm>
            <a:off x="3046413" y="2752725"/>
            <a:ext cx="2986087" cy="877888"/>
          </a:xfrm>
          <a:prstGeom prst="rect">
            <a:avLst/>
          </a:prstGeom>
          <a:noFill/>
          <a:ln w="9525">
            <a:solidFill>
              <a:schemeClr val="tx1"/>
            </a:solidFill>
            <a:miter lim="800000"/>
            <a:headEnd/>
            <a:tailEnd/>
          </a:ln>
        </p:spPr>
        <p:txBody>
          <a:bodyPr>
            <a:spAutoFit/>
          </a:bodyPr>
          <a:lstStyle/>
          <a:p>
            <a:pPr algn="ctr"/>
            <a:r>
              <a:rPr lang="en-US" sz="1700" b="1"/>
              <a:t>Qualitative</a:t>
            </a:r>
            <a:r>
              <a:rPr lang="en-US" sz="1700"/>
              <a:t> </a:t>
            </a:r>
          </a:p>
          <a:p>
            <a:pPr algn="ctr"/>
            <a:r>
              <a:rPr lang="en-US" sz="1700"/>
              <a:t>Focus groups</a:t>
            </a:r>
          </a:p>
          <a:p>
            <a:pPr algn="ctr"/>
            <a:r>
              <a:rPr lang="en-US" sz="1700"/>
              <a:t>Cognitive interviews</a:t>
            </a:r>
          </a:p>
        </p:txBody>
      </p:sp>
      <p:sp>
        <p:nvSpPr>
          <p:cNvPr id="10246" name="TextBox 7"/>
          <p:cNvSpPr txBox="1">
            <a:spLocks noChangeArrowheads="1"/>
          </p:cNvSpPr>
          <p:nvPr/>
        </p:nvSpPr>
        <p:spPr bwMode="auto">
          <a:xfrm>
            <a:off x="3348038" y="4070350"/>
            <a:ext cx="2376487" cy="877888"/>
          </a:xfrm>
          <a:prstGeom prst="rect">
            <a:avLst/>
          </a:prstGeom>
          <a:noFill/>
          <a:ln w="9525">
            <a:solidFill>
              <a:schemeClr val="tx1"/>
            </a:solidFill>
            <a:miter lim="800000"/>
            <a:headEnd/>
            <a:tailEnd/>
          </a:ln>
        </p:spPr>
        <p:txBody>
          <a:bodyPr>
            <a:spAutoFit/>
          </a:bodyPr>
          <a:lstStyle/>
          <a:p>
            <a:pPr algn="ctr"/>
            <a:r>
              <a:rPr lang="en-US" sz="1700" b="1"/>
              <a:t>Revise instrument</a:t>
            </a:r>
          </a:p>
          <a:p>
            <a:pPr algn="ctr"/>
            <a:r>
              <a:rPr lang="en-US" sz="1700"/>
              <a:t>Expert reviewers</a:t>
            </a:r>
          </a:p>
        </p:txBody>
      </p:sp>
      <p:sp>
        <p:nvSpPr>
          <p:cNvPr id="10247" name="TextBox 8"/>
          <p:cNvSpPr txBox="1">
            <a:spLocks noChangeArrowheads="1"/>
          </p:cNvSpPr>
          <p:nvPr/>
        </p:nvSpPr>
        <p:spPr bwMode="auto">
          <a:xfrm>
            <a:off x="3173413" y="5448300"/>
            <a:ext cx="2716212" cy="876300"/>
          </a:xfrm>
          <a:prstGeom prst="rect">
            <a:avLst/>
          </a:prstGeom>
          <a:noFill/>
          <a:ln w="9525">
            <a:solidFill>
              <a:schemeClr val="tx1"/>
            </a:solidFill>
            <a:miter lim="800000"/>
            <a:headEnd/>
            <a:tailEnd/>
          </a:ln>
        </p:spPr>
        <p:txBody>
          <a:bodyPr>
            <a:spAutoFit/>
          </a:bodyPr>
          <a:lstStyle/>
          <a:p>
            <a:pPr algn="ctr"/>
            <a:r>
              <a:rPr lang="en-US" sz="1700" b="1"/>
              <a:t>Pilot test instrument</a:t>
            </a:r>
          </a:p>
          <a:p>
            <a:pPr algn="ctr"/>
            <a:r>
              <a:rPr lang="en-US" sz="1700"/>
              <a:t>(i.e., predictive, concurrent, etc.)</a:t>
            </a:r>
          </a:p>
        </p:txBody>
      </p:sp>
      <p:cxnSp>
        <p:nvCxnSpPr>
          <p:cNvPr id="10248" name="Straight Arrow Connector 56"/>
          <p:cNvCxnSpPr>
            <a:cxnSpLocks noChangeShapeType="1"/>
            <a:stCxn id="10244" idx="2"/>
            <a:endCxn id="10245" idx="0"/>
          </p:cNvCxnSpPr>
          <p:nvPr/>
        </p:nvCxnSpPr>
        <p:spPr bwMode="auto">
          <a:xfrm rot="5400000">
            <a:off x="4331495" y="2536031"/>
            <a:ext cx="423862" cy="9525"/>
          </a:xfrm>
          <a:prstGeom prst="straightConnector1">
            <a:avLst/>
          </a:prstGeom>
          <a:noFill/>
          <a:ln w="9525" algn="ctr">
            <a:solidFill>
              <a:schemeClr val="tx1"/>
            </a:solidFill>
            <a:round/>
            <a:headEnd/>
            <a:tailEnd type="arrow" w="med" len="med"/>
          </a:ln>
        </p:spPr>
      </p:cxnSp>
      <p:cxnSp>
        <p:nvCxnSpPr>
          <p:cNvPr id="10249" name="Straight Arrow Connector 61"/>
          <p:cNvCxnSpPr>
            <a:cxnSpLocks noChangeShapeType="1"/>
            <a:stCxn id="10245" idx="2"/>
            <a:endCxn id="10246" idx="0"/>
          </p:cNvCxnSpPr>
          <p:nvPr/>
        </p:nvCxnSpPr>
        <p:spPr bwMode="auto">
          <a:xfrm rot="5400000">
            <a:off x="4317207" y="3848894"/>
            <a:ext cx="439737" cy="3175"/>
          </a:xfrm>
          <a:prstGeom prst="straightConnector1">
            <a:avLst/>
          </a:prstGeom>
          <a:noFill/>
          <a:ln w="9525" algn="ctr">
            <a:solidFill>
              <a:schemeClr val="tx1"/>
            </a:solidFill>
            <a:round/>
            <a:headEnd/>
            <a:tailEnd type="arrow" w="med" len="med"/>
          </a:ln>
        </p:spPr>
      </p:cxnSp>
      <p:cxnSp>
        <p:nvCxnSpPr>
          <p:cNvPr id="10250" name="Straight Arrow Connector 63"/>
          <p:cNvCxnSpPr>
            <a:cxnSpLocks noChangeShapeType="1"/>
            <a:stCxn id="10246" idx="2"/>
            <a:endCxn id="10247" idx="0"/>
          </p:cNvCxnSpPr>
          <p:nvPr/>
        </p:nvCxnSpPr>
        <p:spPr bwMode="auto">
          <a:xfrm rot="5400000">
            <a:off x="4284663" y="5195888"/>
            <a:ext cx="500062" cy="476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0244"/>
                                        </p:tgtEl>
                                        <p:attrNameLst>
                                          <p:attrName>fillcolor</p:attrName>
                                        </p:attrNameLst>
                                      </p:cBhvr>
                                      <p:to>
                                        <a:srgbClr val="B2B2B2"/>
                                      </p:to>
                                    </p:animClr>
                                    <p:set>
                                      <p:cBhvr>
                                        <p:cTn id="7" dur="500" fill="hold"/>
                                        <p:tgtEl>
                                          <p:spTgt spid="10244"/>
                                        </p:tgtEl>
                                        <p:attrNameLst>
                                          <p:attrName>fill.type</p:attrName>
                                        </p:attrNameLst>
                                      </p:cBhvr>
                                      <p:to>
                                        <p:strVal val="solid"/>
                                      </p:to>
                                    </p:set>
                                    <p:set>
                                      <p:cBhvr>
                                        <p:cTn id="8" dur="500" fill="hold"/>
                                        <p:tgtEl>
                                          <p:spTgt spid="10244"/>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10245"/>
                                        </p:tgtEl>
                                        <p:attrNameLst>
                                          <p:attrName>fillcolor</p:attrName>
                                        </p:attrNameLst>
                                      </p:cBhvr>
                                      <p:to>
                                        <a:srgbClr val="B2B2B2"/>
                                      </p:to>
                                    </p:animClr>
                                    <p:set>
                                      <p:cBhvr>
                                        <p:cTn id="13" dur="500" fill="hold"/>
                                        <p:tgtEl>
                                          <p:spTgt spid="10245"/>
                                        </p:tgtEl>
                                        <p:attrNameLst>
                                          <p:attrName>fill.type</p:attrName>
                                        </p:attrNameLst>
                                      </p:cBhvr>
                                      <p:to>
                                        <p:strVal val="solid"/>
                                      </p:to>
                                    </p:set>
                                    <p:set>
                                      <p:cBhvr>
                                        <p:cTn id="14" dur="500" fill="hold"/>
                                        <p:tgtEl>
                                          <p:spTgt spid="1024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Common forms of translation</a:t>
            </a:r>
          </a:p>
        </p:txBody>
      </p:sp>
      <p:sp>
        <p:nvSpPr>
          <p:cNvPr id="11267" name="Rectangle 3"/>
          <p:cNvSpPr>
            <a:spLocks noGrp="1" noChangeArrowheads="1"/>
          </p:cNvSpPr>
          <p:nvPr>
            <p:ph type="body" idx="1"/>
          </p:nvPr>
        </p:nvSpPr>
        <p:spPr>
          <a:xfrm>
            <a:off x="457200" y="1449388"/>
            <a:ext cx="8229600" cy="4681537"/>
          </a:xfrm>
        </p:spPr>
        <p:txBody>
          <a:bodyPr/>
          <a:lstStyle/>
          <a:p>
            <a:r>
              <a:rPr lang="en-US" smtClean="0"/>
              <a:t>One-way translation (not recommended)</a:t>
            </a:r>
          </a:p>
          <a:p>
            <a:pPr lvl="1"/>
            <a:r>
              <a:rPr lang="en-US" smtClean="0"/>
              <a:t>Strengths: simple, economic</a:t>
            </a:r>
          </a:p>
          <a:p>
            <a:pPr lvl="1"/>
            <a:r>
              <a:rPr lang="en-US" smtClean="0"/>
              <a:t>Weaknesses: over-reliance on one individual which allows misinterpretations in meaning.  Leads to lower reliability, lower bivariate scores</a:t>
            </a:r>
          </a:p>
          <a:p>
            <a:pPr lvl="1">
              <a:buFont typeface="Wingdings" pitchFamily="2" charset="2"/>
              <a:buNone/>
            </a:pPr>
            <a:endParaRPr lang="en-US" sz="1500" smtClean="0"/>
          </a:p>
          <a:p>
            <a:r>
              <a:rPr lang="en-US" smtClean="0"/>
              <a:t>Back-translation</a:t>
            </a:r>
          </a:p>
          <a:p>
            <a:pPr lvl="1"/>
            <a:r>
              <a:rPr lang="en-US" smtClean="0"/>
              <a:t>Compare versions &amp; reconcile inconsistencies</a:t>
            </a:r>
          </a:p>
          <a:p>
            <a:pPr lvl="1"/>
            <a:r>
              <a:rPr lang="en-US" smtClean="0"/>
              <a:t>Strengths: more thorough</a:t>
            </a:r>
          </a:p>
          <a:p>
            <a:pPr lvl="1"/>
            <a:r>
              <a:rPr lang="en-US" smtClean="0"/>
              <a:t>Weaknesses: world views of translators may not represent that of the target population</a:t>
            </a:r>
          </a:p>
          <a:p>
            <a:endParaRPr lang="en-US" smtClean="0"/>
          </a:p>
        </p:txBody>
      </p:sp>
      <p:sp>
        <p:nvSpPr>
          <p:cNvPr id="11268" name="Slide Number Placeholder 3"/>
          <p:cNvSpPr>
            <a:spLocks noGrp="1"/>
          </p:cNvSpPr>
          <p:nvPr>
            <p:ph type="sldNum" sz="quarter" idx="12"/>
          </p:nvPr>
        </p:nvSpPr>
        <p:spPr/>
        <p:txBody>
          <a:bodyPr/>
          <a:lstStyle/>
          <a:p>
            <a:pPr>
              <a:defRPr/>
            </a:pPr>
            <a:fld id="{3A678A12-B965-423C-8B9D-924888253C68}" type="slidenum">
              <a:rPr lang="en-US"/>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animEffect transition="in" filter="wipe(left)">
                                      <p:cBhvr>
                                        <p:cTn id="7" dur="500"/>
                                        <p:tgtEl>
                                          <p:spTgt spid="11267">
                                            <p:txEl>
                                              <p:pRg st="4" end="4"/>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1267">
                                            <p:txEl>
                                              <p:pRg st="5" end="5"/>
                                            </p:txEl>
                                          </p:spTgt>
                                        </p:tgtEl>
                                        <p:attrNameLst>
                                          <p:attrName>style.visibility</p:attrName>
                                        </p:attrNameLst>
                                      </p:cBhvr>
                                      <p:to>
                                        <p:strVal val="visible"/>
                                      </p:to>
                                    </p:set>
                                    <p:animEffect transition="in" filter="wipe(left)">
                                      <p:cBhvr>
                                        <p:cTn id="10" dur="500"/>
                                        <p:tgtEl>
                                          <p:spTgt spid="11267">
                                            <p:txEl>
                                              <p:pRg st="5" end="5"/>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1267">
                                            <p:txEl>
                                              <p:pRg st="6" end="6"/>
                                            </p:txEl>
                                          </p:spTgt>
                                        </p:tgtEl>
                                        <p:attrNameLst>
                                          <p:attrName>style.visibility</p:attrName>
                                        </p:attrNameLst>
                                      </p:cBhvr>
                                      <p:to>
                                        <p:strVal val="visible"/>
                                      </p:to>
                                    </p:set>
                                    <p:animEffect transition="in" filter="wipe(left)">
                                      <p:cBhvr>
                                        <p:cTn id="13" dur="500"/>
                                        <p:tgtEl>
                                          <p:spTgt spid="11267">
                                            <p:txEl>
                                              <p:pRg st="6" end="6"/>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11267">
                                            <p:txEl>
                                              <p:pRg st="7" end="7"/>
                                            </p:txEl>
                                          </p:spTgt>
                                        </p:tgtEl>
                                        <p:attrNameLst>
                                          <p:attrName>style.visibility</p:attrName>
                                        </p:attrNameLst>
                                      </p:cBhvr>
                                      <p:to>
                                        <p:strVal val="visible"/>
                                      </p:to>
                                    </p:set>
                                    <p:animEffect transition="in" filter="wipe(left)">
                                      <p:cBhvr>
                                        <p:cTn id="16"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3">
      <a:dk1>
        <a:srgbClr val="EEECE1"/>
      </a:dk1>
      <a:lt1>
        <a:srgbClr val="FFFFCC"/>
      </a:lt1>
      <a:dk2>
        <a:srgbClr val="33CCCC"/>
      </a:dk2>
      <a:lt2>
        <a:srgbClr val="FFCC00"/>
      </a:lt2>
      <a:accent1>
        <a:srgbClr val="A50021"/>
      </a:accent1>
      <a:accent2>
        <a:srgbClr val="FF9900"/>
      </a:accent2>
      <a:accent3>
        <a:srgbClr val="ADE2E2"/>
      </a:accent3>
      <a:accent4>
        <a:srgbClr val="DADAAE"/>
      </a:accent4>
      <a:accent5>
        <a:srgbClr val="CFAAAB"/>
      </a:accent5>
      <a:accent6>
        <a:srgbClr val="E78A00"/>
      </a:accent6>
      <a:hlink>
        <a:srgbClr val="00CC66"/>
      </a:hlink>
      <a:folHlink>
        <a:srgbClr val="3399FF"/>
      </a:folHlink>
    </a:clrScheme>
    <a:fontScheme name="Office Theme">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33CCCC"/>
        </a:lt1>
        <a:dk2>
          <a:srgbClr val="FFFFCC"/>
        </a:dk2>
        <a:lt2>
          <a:srgbClr val="EEECE1"/>
        </a:lt2>
        <a:accent1>
          <a:srgbClr val="A50021"/>
        </a:accent1>
        <a:accent2>
          <a:srgbClr val="FF9900"/>
        </a:accent2>
        <a:accent3>
          <a:srgbClr val="ADE2E2"/>
        </a:accent3>
        <a:accent4>
          <a:srgbClr val="000000"/>
        </a:accent4>
        <a:accent5>
          <a:srgbClr val="CFAAAB"/>
        </a:accent5>
        <a:accent6>
          <a:srgbClr val="E78A00"/>
        </a:accent6>
        <a:hlink>
          <a:srgbClr val="00CC66"/>
        </a:hlink>
        <a:folHlink>
          <a:srgbClr val="3399FF"/>
        </a:folHlink>
      </a:clrScheme>
      <a:clrMap bg1="lt1" tx1="dk1" bg2="lt2" tx2="dk2" accent1="accent1" accent2="accent2" accent3="accent3" accent4="accent4" accent5="accent5" accent6="accent6" hlink="hlink" folHlink="folHlink"/>
    </a:extraClrScheme>
    <a:extraClrScheme>
      <a:clrScheme name="Office Theme 3">
        <a:dk1>
          <a:srgbClr val="EEECE1"/>
        </a:dk1>
        <a:lt1>
          <a:srgbClr val="FFFFCC"/>
        </a:lt1>
        <a:dk2>
          <a:srgbClr val="33CCCC"/>
        </a:dk2>
        <a:lt2>
          <a:srgbClr val="FFCC00"/>
        </a:lt2>
        <a:accent1>
          <a:srgbClr val="A50021"/>
        </a:accent1>
        <a:accent2>
          <a:srgbClr val="FF9900"/>
        </a:accent2>
        <a:accent3>
          <a:srgbClr val="ADE2E2"/>
        </a:accent3>
        <a:accent4>
          <a:srgbClr val="DADAAE"/>
        </a:accent4>
        <a:accent5>
          <a:srgbClr val="CFAAAB"/>
        </a:accent5>
        <a:accent6>
          <a:srgbClr val="E78A00"/>
        </a:accent6>
        <a:hlink>
          <a:srgbClr val="00CC66"/>
        </a:hlink>
        <a:folHlink>
          <a:srgbClr val="3399FF"/>
        </a:folHlink>
      </a:clrScheme>
      <a:clrMap bg1="dk2" tx1="lt1" bg2="dk1" tx2="lt2" accent1="accent1" accent2="accent2" accent3="accent3" accent4="accent4" accent5="accent5" accent6="accent6" hlink="hlink" folHlink="folHlink"/>
    </a:extraClrScheme>
    <a:extraClrScheme>
      <a:clrScheme name="Office Theme 4">
        <a:dk1>
          <a:srgbClr val="EEECE1"/>
        </a:dk1>
        <a:lt1>
          <a:srgbClr val="FFFFFF"/>
        </a:lt1>
        <a:dk2>
          <a:srgbClr val="33CCCC"/>
        </a:dk2>
        <a:lt2>
          <a:srgbClr val="FFCC00"/>
        </a:lt2>
        <a:accent1>
          <a:srgbClr val="A50021"/>
        </a:accent1>
        <a:accent2>
          <a:srgbClr val="FF9900"/>
        </a:accent2>
        <a:accent3>
          <a:srgbClr val="ADE2E2"/>
        </a:accent3>
        <a:accent4>
          <a:srgbClr val="DADADA"/>
        </a:accent4>
        <a:accent5>
          <a:srgbClr val="CFAAAB"/>
        </a:accent5>
        <a:accent6>
          <a:srgbClr val="E78A00"/>
        </a:accent6>
        <a:hlink>
          <a:srgbClr val="00CC66"/>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Measurement of Active and Sedentary Behaviors</Template>
  <TotalTime>389</TotalTime>
  <Words>2673</Words>
  <Application>Microsoft Office PowerPoint</Application>
  <PresentationFormat>On-screen Show (4:3)</PresentationFormat>
  <Paragraphs>373</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ＭＳ Ｐゴシック</vt:lpstr>
      <vt:lpstr>Calibri</vt:lpstr>
      <vt:lpstr>Wingdings</vt:lpstr>
      <vt:lpstr>Verdana</vt:lpstr>
      <vt:lpstr>Times New Roman</vt:lpstr>
      <vt:lpstr>Office Theme</vt:lpstr>
      <vt:lpstr>Language translation &amp; cultural adaptation of  self-report instruments</vt:lpstr>
      <vt:lpstr>Outline</vt:lpstr>
      <vt:lpstr>Poor measures</vt:lpstr>
      <vt:lpstr>Cultural competence</vt:lpstr>
      <vt:lpstr>Cultural Orientation Continuum</vt:lpstr>
      <vt:lpstr>Culturally Competent Assessment</vt:lpstr>
      <vt:lpstr>Culturally Competent Assessment</vt:lpstr>
      <vt:lpstr>Process</vt:lpstr>
      <vt:lpstr>Common forms of translation</vt:lpstr>
      <vt:lpstr>Common forms of translation</vt:lpstr>
      <vt:lpstr>Slide 11</vt:lpstr>
      <vt:lpstr>Suggestions for translating measures</vt:lpstr>
      <vt:lpstr>Qualitative methods: improve measures</vt:lpstr>
      <vt:lpstr>Types of qualitative methods</vt:lpstr>
      <vt:lpstr>Focus groups characteristics </vt:lpstr>
      <vt:lpstr>Modified questions/words</vt:lpstr>
      <vt:lpstr>Modified questions/words</vt:lpstr>
      <vt:lpstr>Cognitive interviews</vt:lpstr>
      <vt:lpstr>Cognitive interview characteristics</vt:lpstr>
      <vt:lpstr>Cognitive interview methodology</vt:lpstr>
      <vt:lpstr>Examples of probes</vt:lpstr>
      <vt:lpstr>Common mistakes</vt:lpstr>
      <vt:lpstr>Process</vt:lpstr>
      <vt:lpstr>Final comments</vt:lpstr>
      <vt:lpstr>Slide 25</vt:lpstr>
    </vt:vector>
  </TitlesOfParts>
  <Company>National Cancer Institute, NIH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Bowles</dc:creator>
  <cp:lastModifiedBy>ymui</cp:lastModifiedBy>
  <cp:revision>44</cp:revision>
  <dcterms:created xsi:type="dcterms:W3CDTF">2010-06-17T21:09:00Z</dcterms:created>
  <dcterms:modified xsi:type="dcterms:W3CDTF">2010-07-19T14:49:59Z</dcterms:modified>
</cp:coreProperties>
</file>