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8" r:id="rId1"/>
    <p:sldMasterId id="2147483673" r:id="rId2"/>
    <p:sldMasterId id="2147483677" r:id="rId3"/>
    <p:sldMasterId id="2147483674" r:id="rId4"/>
    <p:sldMasterId id="2147483675" r:id="rId5"/>
  </p:sldMasterIdLst>
  <p:notesMasterIdLst>
    <p:notesMasterId r:id="rId13"/>
  </p:notesMasterIdLst>
  <p:handoutMasterIdLst>
    <p:handoutMasterId r:id="rId14"/>
  </p:handoutMasterIdLst>
  <p:sldIdLst>
    <p:sldId id="263" r:id="rId6"/>
    <p:sldId id="272" r:id="rId7"/>
    <p:sldId id="273" r:id="rId8"/>
    <p:sldId id="275" r:id="rId9"/>
    <p:sldId id="274" r:id="rId10"/>
    <p:sldId id="276" r:id="rId11"/>
    <p:sldId id="265" r:id="rId12"/>
  </p:sldIdLst>
  <p:sldSz cx="10160000" cy="7620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Sans" charset="0"/>
        <a:ea typeface="ヒラギノ角ゴ ProN W3" charset="-128"/>
        <a:cs typeface="+mn-cs"/>
        <a:sym typeface="GillSans" charset="0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Sans" charset="0"/>
        <a:ea typeface="ヒラギノ角ゴ ProN W3" charset="-128"/>
        <a:cs typeface="+mn-cs"/>
        <a:sym typeface="GillSans" charset="0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Sans" charset="0"/>
        <a:ea typeface="ヒラギノ角ゴ ProN W3" charset="-128"/>
        <a:cs typeface="+mn-cs"/>
        <a:sym typeface="GillSans" charset="0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Sans" charset="0"/>
        <a:ea typeface="ヒラギノ角ゴ ProN W3" charset="-128"/>
        <a:cs typeface="+mn-cs"/>
        <a:sym typeface="GillSans" charset="0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Sans" charset="0"/>
        <a:ea typeface="ヒラギノ角ゴ ProN W3" charset="-128"/>
        <a:cs typeface="+mn-cs"/>
        <a:sym typeface="GillSans" charset="0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GillSans" charset="0"/>
        <a:ea typeface="ヒラギノ角ゴ ProN W3" charset="-128"/>
        <a:cs typeface="+mn-cs"/>
        <a:sym typeface="GillSans" charset="0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GillSans" charset="0"/>
        <a:ea typeface="ヒラギノ角ゴ ProN W3" charset="-128"/>
        <a:cs typeface="+mn-cs"/>
        <a:sym typeface="GillSans" charset="0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GillSans" charset="0"/>
        <a:ea typeface="ヒラギノ角ゴ ProN W3" charset="-128"/>
        <a:cs typeface="+mn-cs"/>
        <a:sym typeface="GillSans" charset="0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GillSans" charset="0"/>
        <a:ea typeface="ヒラギノ角ゴ ProN W3" charset="-128"/>
        <a:cs typeface="+mn-cs"/>
        <a:sym typeface="Gill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6" y="-102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9027D-74EE-4F2C-934E-5A7AFAC8CE5C}" type="doc">
      <dgm:prSet loTypeId="urn:microsoft.com/office/officeart/2005/8/layout/vList3" loCatId="list" qsTypeId="urn:microsoft.com/office/officeart/2005/8/quickstyle/simple3" qsCatId="simple" csTypeId="urn:microsoft.com/office/officeart/2005/8/colors/accent5_3" csCatId="accent5" phldr="1"/>
      <dgm:spPr/>
    </dgm:pt>
    <dgm:pt modelId="{02D11FF5-AE7B-4F14-8587-66D880CF5F72}">
      <dgm:prSet phldrT="[Text]"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35000">
              <a:schemeClr val="accent5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l"/>
          <a:r>
            <a:rPr lang="en-US" sz="1800" b="1" dirty="0" smtClean="0"/>
            <a:t>Goal 1</a:t>
          </a:r>
          <a:r>
            <a:rPr lang="en-US" sz="1400" dirty="0" smtClean="0"/>
            <a:t>: Identify and evaluate effective interventions, with an emphasis on those that affect vulnerable populations and communities.</a:t>
          </a:r>
          <a:endParaRPr lang="en-US" sz="1400" dirty="0"/>
        </a:p>
      </dgm:t>
    </dgm:pt>
    <dgm:pt modelId="{461DFF3C-4EF7-49BF-BC4C-19D234380409}" type="parTrans" cxnId="{012DB07C-F57E-47CB-A062-E4C8022C107D}">
      <dgm:prSet/>
      <dgm:spPr/>
      <dgm:t>
        <a:bodyPr/>
        <a:lstStyle/>
        <a:p>
          <a:pPr algn="l"/>
          <a:endParaRPr lang="en-US"/>
        </a:p>
      </dgm:t>
    </dgm:pt>
    <dgm:pt modelId="{4F9135BB-2863-4CBD-A381-3FA6C786176C}" type="sibTrans" cxnId="{012DB07C-F57E-47CB-A062-E4C8022C107D}">
      <dgm:prSet/>
      <dgm:spPr/>
      <dgm:t>
        <a:bodyPr/>
        <a:lstStyle/>
        <a:p>
          <a:pPr algn="l"/>
          <a:endParaRPr lang="en-US"/>
        </a:p>
      </dgm:t>
    </dgm:pt>
    <dgm:pt modelId="{FA9DC812-5A9F-4929-A7F0-0D64364FAD81}">
      <dgm:prSet phldrT="[Text]" custT="1"/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35000">
              <a:schemeClr val="accent5">
                <a:shade val="80000"/>
                <a:hueOff val="51306"/>
                <a:satOff val="-559"/>
                <a:lumOff val="6395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51306"/>
                <a:satOff val="-559"/>
                <a:lumOff val="6395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l"/>
          <a:r>
            <a:rPr lang="en-US" sz="1800" b="1" dirty="0" smtClean="0"/>
            <a:t>Goal 2</a:t>
          </a:r>
          <a:r>
            <a:rPr lang="en-US" sz="1400" dirty="0" smtClean="0"/>
            <a:t>: Increase and improve national, state, and local surveillance of childhood obesity.</a:t>
          </a:r>
          <a:endParaRPr lang="en-US" sz="1400" dirty="0"/>
        </a:p>
      </dgm:t>
    </dgm:pt>
    <dgm:pt modelId="{C15DB08F-5BA5-400E-AED9-60888DD23092}" type="parTrans" cxnId="{213B669B-BF01-4982-81D1-7D8BAA522845}">
      <dgm:prSet/>
      <dgm:spPr/>
      <dgm:t>
        <a:bodyPr/>
        <a:lstStyle/>
        <a:p>
          <a:pPr algn="l"/>
          <a:endParaRPr lang="en-US"/>
        </a:p>
      </dgm:t>
    </dgm:pt>
    <dgm:pt modelId="{1765CD82-483B-4873-AA73-397C625A0498}" type="sibTrans" cxnId="{213B669B-BF01-4982-81D1-7D8BAA522845}">
      <dgm:prSet/>
      <dgm:spPr/>
      <dgm:t>
        <a:bodyPr/>
        <a:lstStyle/>
        <a:p>
          <a:pPr algn="l"/>
          <a:endParaRPr lang="en-US"/>
        </a:p>
      </dgm:t>
    </dgm:pt>
    <dgm:pt modelId="{49C3AF4C-60A3-42B9-9E66-1B825245C891}">
      <dgm:prSet phldrT="[Text]" custT="1"/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35000">
              <a:schemeClr val="accent5">
                <a:shade val="80000"/>
                <a:hueOff val="102612"/>
                <a:satOff val="-1119"/>
                <a:lumOff val="12789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102612"/>
                <a:satOff val="-1119"/>
                <a:lumOff val="12789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l"/>
          <a:r>
            <a:rPr lang="en-US" sz="1800" b="1" dirty="0" smtClean="0"/>
            <a:t>Goal 3</a:t>
          </a:r>
          <a:r>
            <a:rPr lang="en-US" sz="1400" dirty="0" smtClean="0"/>
            <a:t>: Increase ability of childhood obesity researchers and program evaluators to conduct research and program evaluation.</a:t>
          </a:r>
          <a:endParaRPr lang="en-US" sz="1400" dirty="0"/>
        </a:p>
      </dgm:t>
    </dgm:pt>
    <dgm:pt modelId="{FDF73A8B-1C1D-49AA-AD9F-36F5796B02BC}" type="parTrans" cxnId="{6E3471B5-356E-4722-8D00-5AB79F09DCB1}">
      <dgm:prSet/>
      <dgm:spPr/>
      <dgm:t>
        <a:bodyPr/>
        <a:lstStyle/>
        <a:p>
          <a:pPr algn="l"/>
          <a:endParaRPr lang="en-US"/>
        </a:p>
      </dgm:t>
    </dgm:pt>
    <dgm:pt modelId="{C79F63ED-27B9-4CF7-8457-8A64E4B9F7FD}" type="sibTrans" cxnId="{6E3471B5-356E-4722-8D00-5AB79F09DCB1}">
      <dgm:prSet/>
      <dgm:spPr/>
      <dgm:t>
        <a:bodyPr/>
        <a:lstStyle/>
        <a:p>
          <a:pPr algn="l"/>
          <a:endParaRPr lang="en-US"/>
        </a:p>
      </dgm:t>
    </dgm:pt>
    <dgm:pt modelId="{A90D3370-6DB7-418A-AD91-ED9B09A3D3A3}">
      <dgm:prSet phldrT="[Text]" custT="1"/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35000">
              <a:schemeClr val="accent5">
                <a:shade val="80000"/>
                <a:hueOff val="205224"/>
                <a:satOff val="-2238"/>
                <a:lumOff val="25579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205224"/>
                <a:satOff val="-2238"/>
                <a:lumOff val="25579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pPr algn="l"/>
          <a:r>
            <a:rPr lang="en-US" sz="1800" b="1" dirty="0" smtClean="0"/>
            <a:t>Goal 5</a:t>
          </a:r>
          <a:r>
            <a:rPr lang="en-US" sz="1400" b="0" dirty="0" smtClean="0"/>
            <a:t>: Work with non-health partners to integrate childhood obesity priorities with synergistic initiatives (e.g., environmental design and sustainability, food systems, food marketing, disabilities, or economics).</a:t>
          </a:r>
          <a:endParaRPr lang="en-US" sz="1400" b="0" dirty="0"/>
        </a:p>
      </dgm:t>
    </dgm:pt>
    <dgm:pt modelId="{7EFCB316-6657-453A-A928-7294E0B95118}" type="parTrans" cxnId="{F9A5D14D-23D1-484E-B731-7F2BD8F3E700}">
      <dgm:prSet/>
      <dgm:spPr/>
      <dgm:t>
        <a:bodyPr/>
        <a:lstStyle/>
        <a:p>
          <a:pPr algn="l"/>
          <a:endParaRPr lang="en-US"/>
        </a:p>
      </dgm:t>
    </dgm:pt>
    <dgm:pt modelId="{EA295708-8543-45F0-8660-C2BFAB7CDA53}" type="sibTrans" cxnId="{F9A5D14D-23D1-484E-B731-7F2BD8F3E700}">
      <dgm:prSet/>
      <dgm:spPr/>
      <dgm:t>
        <a:bodyPr/>
        <a:lstStyle/>
        <a:p>
          <a:pPr algn="l"/>
          <a:endParaRPr lang="en-US"/>
        </a:p>
      </dgm:t>
    </dgm:pt>
    <dgm:pt modelId="{FA41AD29-1E83-4ECC-8650-BA5050828806}">
      <dgm:prSet phldrT="[Text]" custT="1"/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35000">
              <a:schemeClr val="accent5">
                <a:shade val="80000"/>
                <a:hueOff val="153918"/>
                <a:satOff val="-1678"/>
                <a:lumOff val="19184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153918"/>
                <a:satOff val="-1678"/>
                <a:lumOff val="19184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l"/>
          <a:r>
            <a:rPr lang="en-US" sz="1800" b="1" dirty="0" smtClean="0"/>
            <a:t>Goal 4</a:t>
          </a:r>
          <a:r>
            <a:rPr lang="en-US" sz="1400" dirty="0" smtClean="0"/>
            <a:t>: Provide national leadership to accelerate implementation of evidence-informed practice and policy.</a:t>
          </a:r>
          <a:endParaRPr lang="en-US" sz="1400" dirty="0"/>
        </a:p>
      </dgm:t>
    </dgm:pt>
    <dgm:pt modelId="{05A087CF-F9F7-4153-B5CB-F74C75290DAC}" type="parTrans" cxnId="{D14D0455-B241-4ECB-9A08-CBF931239F23}">
      <dgm:prSet/>
      <dgm:spPr/>
      <dgm:t>
        <a:bodyPr/>
        <a:lstStyle/>
        <a:p>
          <a:pPr algn="l"/>
          <a:endParaRPr lang="en-US"/>
        </a:p>
      </dgm:t>
    </dgm:pt>
    <dgm:pt modelId="{377023E7-B1E1-488A-AC2F-F0A109742EB2}" type="sibTrans" cxnId="{D14D0455-B241-4ECB-9A08-CBF931239F23}">
      <dgm:prSet/>
      <dgm:spPr/>
      <dgm:t>
        <a:bodyPr/>
        <a:lstStyle/>
        <a:p>
          <a:pPr algn="l"/>
          <a:endParaRPr lang="en-US"/>
        </a:p>
      </dgm:t>
    </dgm:pt>
    <dgm:pt modelId="{0E6426F3-951A-4748-B99E-D7B9D256702E}" type="pres">
      <dgm:prSet presAssocID="{AE79027D-74EE-4F2C-934E-5A7AFAC8CE5C}" presName="linearFlow" presStyleCnt="0">
        <dgm:presLayoutVars>
          <dgm:dir/>
          <dgm:resizeHandles val="exact"/>
        </dgm:presLayoutVars>
      </dgm:prSet>
      <dgm:spPr/>
    </dgm:pt>
    <dgm:pt modelId="{CF6D8EB1-95C9-4BCF-88AD-B11F03843462}" type="pres">
      <dgm:prSet presAssocID="{02D11FF5-AE7B-4F14-8587-66D880CF5F72}" presName="composite" presStyleCnt="0"/>
      <dgm:spPr/>
    </dgm:pt>
    <dgm:pt modelId="{DEBA4789-1474-4F65-AE5C-5C420A4A0448}" type="pres">
      <dgm:prSet presAssocID="{02D11FF5-AE7B-4F14-8587-66D880CF5F72}" presName="imgShp" presStyleLbl="fgImgPlace1" presStyleIdx="0" presStyleCnt="5" custScaleX="116496" custScaleY="107812"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CC474EB6-C465-4416-8528-2C2842782133}" type="pres">
      <dgm:prSet presAssocID="{02D11FF5-AE7B-4F14-8587-66D880CF5F72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C361B-53B9-40F3-BEBF-1EC2242CFFB8}" type="pres">
      <dgm:prSet presAssocID="{4F9135BB-2863-4CBD-A381-3FA6C786176C}" presName="spacing" presStyleCnt="0"/>
      <dgm:spPr/>
    </dgm:pt>
    <dgm:pt modelId="{90A4FEEC-A49C-4FE9-B10B-A5D21E5F93A0}" type="pres">
      <dgm:prSet presAssocID="{FA9DC812-5A9F-4929-A7F0-0D64364FAD81}" presName="composite" presStyleCnt="0"/>
      <dgm:spPr/>
    </dgm:pt>
    <dgm:pt modelId="{514A1FC3-2612-4904-A55D-06395513C1FE}" type="pres">
      <dgm:prSet presAssocID="{FA9DC812-5A9F-4929-A7F0-0D64364FAD81}" presName="imgShp" presStyleLbl="fgImgPlace1" presStyleIdx="1" presStyleCnt="5" custScaleX="116571" custScaleY="113945"/>
      <dgm:spPr>
        <a:solidFill>
          <a:srgbClr val="0070C0"/>
        </a:solidFill>
      </dgm:spPr>
    </dgm:pt>
    <dgm:pt modelId="{94D5D3DD-AE39-4063-9763-37389B452415}" type="pres">
      <dgm:prSet presAssocID="{FA9DC812-5A9F-4929-A7F0-0D64364FAD81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7C07A-C310-4911-ADCB-7B2A56CB4F09}" type="pres">
      <dgm:prSet presAssocID="{1765CD82-483B-4873-AA73-397C625A0498}" presName="spacing" presStyleCnt="0"/>
      <dgm:spPr/>
    </dgm:pt>
    <dgm:pt modelId="{B70D45EA-9FAC-4D4D-8F64-0F76F561DC8F}" type="pres">
      <dgm:prSet presAssocID="{49C3AF4C-60A3-42B9-9E66-1B825245C891}" presName="composite" presStyleCnt="0"/>
      <dgm:spPr/>
    </dgm:pt>
    <dgm:pt modelId="{3F7B5585-5AB2-4386-82B9-C8F262937873}" type="pres">
      <dgm:prSet presAssocID="{49C3AF4C-60A3-42B9-9E66-1B825245C891}" presName="imgShp" presStyleLbl="fgImgPlace1" presStyleIdx="2" presStyleCnt="5" custScaleX="120541" custScaleY="115944"/>
      <dgm:spPr>
        <a:solidFill>
          <a:srgbClr val="FFFF00"/>
        </a:solidFill>
      </dgm:spPr>
    </dgm:pt>
    <dgm:pt modelId="{CEEF28FF-0E27-4BC8-AFE6-4F226694AA0C}" type="pres">
      <dgm:prSet presAssocID="{49C3AF4C-60A3-42B9-9E66-1B825245C891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12892-A31F-4A88-AE5E-016382051325}" type="pres">
      <dgm:prSet presAssocID="{C79F63ED-27B9-4CF7-8457-8A64E4B9F7FD}" presName="spacing" presStyleCnt="0"/>
      <dgm:spPr/>
    </dgm:pt>
    <dgm:pt modelId="{18C1C54C-1F98-4248-A0B2-686C30755DBB}" type="pres">
      <dgm:prSet presAssocID="{FA41AD29-1E83-4ECC-8650-BA5050828806}" presName="composite" presStyleCnt="0"/>
      <dgm:spPr/>
    </dgm:pt>
    <dgm:pt modelId="{673D7DDC-2674-4064-B7B0-7EEFAC817AE6}" type="pres">
      <dgm:prSet presAssocID="{FA41AD29-1E83-4ECC-8650-BA5050828806}" presName="imgShp" presStyleLbl="fgImgPlace1" presStyleIdx="3" presStyleCnt="5" custScaleX="117666" custScaleY="114837"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B1C44FF9-AA26-4686-9ED1-5EA7B812BEBD}" type="pres">
      <dgm:prSet presAssocID="{FA41AD29-1E83-4ECC-8650-BA5050828806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80E10-115D-4970-A209-3A10E587A935}" type="pres">
      <dgm:prSet presAssocID="{377023E7-B1E1-488A-AC2F-F0A109742EB2}" presName="spacing" presStyleCnt="0"/>
      <dgm:spPr/>
    </dgm:pt>
    <dgm:pt modelId="{8E61CB5F-948C-43B6-AC00-BF5A7C2A570F}" type="pres">
      <dgm:prSet presAssocID="{A90D3370-6DB7-418A-AD91-ED9B09A3D3A3}" presName="composite" presStyleCnt="0"/>
      <dgm:spPr/>
    </dgm:pt>
    <dgm:pt modelId="{AF1F3C7F-68DB-4737-AEDB-33F7C137AA1E}" type="pres">
      <dgm:prSet presAssocID="{A90D3370-6DB7-418A-AD91-ED9B09A3D3A3}" presName="imgShp" presStyleLbl="fgImgPlace1" presStyleIdx="4" presStyleCnt="5" custScaleX="118853" custScaleY="113100"/>
      <dgm:spPr>
        <a:solidFill>
          <a:srgbClr val="00B050"/>
        </a:solidFill>
      </dgm:spPr>
    </dgm:pt>
    <dgm:pt modelId="{CBDB042A-4B69-4E8B-90F1-87CB0DF0B0E8}" type="pres">
      <dgm:prSet presAssocID="{A90D3370-6DB7-418A-AD91-ED9B09A3D3A3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BF66C6-7CA9-447E-968A-133A0DD7B5C2}" type="presOf" srcId="{AE79027D-74EE-4F2C-934E-5A7AFAC8CE5C}" destId="{0E6426F3-951A-4748-B99E-D7B9D256702E}" srcOrd="0" destOrd="0" presId="urn:microsoft.com/office/officeart/2005/8/layout/vList3"/>
    <dgm:cxn modelId="{234E72B2-1FC7-4579-9A72-0346CD1E963A}" type="presOf" srcId="{FA9DC812-5A9F-4929-A7F0-0D64364FAD81}" destId="{94D5D3DD-AE39-4063-9763-37389B452415}" srcOrd="0" destOrd="0" presId="urn:microsoft.com/office/officeart/2005/8/layout/vList3"/>
    <dgm:cxn modelId="{012DB07C-F57E-47CB-A062-E4C8022C107D}" srcId="{AE79027D-74EE-4F2C-934E-5A7AFAC8CE5C}" destId="{02D11FF5-AE7B-4F14-8587-66D880CF5F72}" srcOrd="0" destOrd="0" parTransId="{461DFF3C-4EF7-49BF-BC4C-19D234380409}" sibTransId="{4F9135BB-2863-4CBD-A381-3FA6C786176C}"/>
    <dgm:cxn modelId="{D14D0455-B241-4ECB-9A08-CBF931239F23}" srcId="{AE79027D-74EE-4F2C-934E-5A7AFAC8CE5C}" destId="{FA41AD29-1E83-4ECC-8650-BA5050828806}" srcOrd="3" destOrd="0" parTransId="{05A087CF-F9F7-4153-B5CB-F74C75290DAC}" sibTransId="{377023E7-B1E1-488A-AC2F-F0A109742EB2}"/>
    <dgm:cxn modelId="{E6DC0AE8-4C45-4211-91E2-289AB7874935}" type="presOf" srcId="{FA41AD29-1E83-4ECC-8650-BA5050828806}" destId="{B1C44FF9-AA26-4686-9ED1-5EA7B812BEBD}" srcOrd="0" destOrd="0" presId="urn:microsoft.com/office/officeart/2005/8/layout/vList3"/>
    <dgm:cxn modelId="{213B669B-BF01-4982-81D1-7D8BAA522845}" srcId="{AE79027D-74EE-4F2C-934E-5A7AFAC8CE5C}" destId="{FA9DC812-5A9F-4929-A7F0-0D64364FAD81}" srcOrd="1" destOrd="0" parTransId="{C15DB08F-5BA5-400E-AED9-60888DD23092}" sibTransId="{1765CD82-483B-4873-AA73-397C625A0498}"/>
    <dgm:cxn modelId="{F9A5D14D-23D1-484E-B731-7F2BD8F3E700}" srcId="{AE79027D-74EE-4F2C-934E-5A7AFAC8CE5C}" destId="{A90D3370-6DB7-418A-AD91-ED9B09A3D3A3}" srcOrd="4" destOrd="0" parTransId="{7EFCB316-6657-453A-A928-7294E0B95118}" sibTransId="{EA295708-8543-45F0-8660-C2BFAB7CDA53}"/>
    <dgm:cxn modelId="{1580B7E0-C6E5-4985-8D40-35034D12F8DB}" type="presOf" srcId="{A90D3370-6DB7-418A-AD91-ED9B09A3D3A3}" destId="{CBDB042A-4B69-4E8B-90F1-87CB0DF0B0E8}" srcOrd="0" destOrd="0" presId="urn:microsoft.com/office/officeart/2005/8/layout/vList3"/>
    <dgm:cxn modelId="{193FFDB7-F512-4931-8155-6008C00743CB}" type="presOf" srcId="{49C3AF4C-60A3-42B9-9E66-1B825245C891}" destId="{CEEF28FF-0E27-4BC8-AFE6-4F226694AA0C}" srcOrd="0" destOrd="0" presId="urn:microsoft.com/office/officeart/2005/8/layout/vList3"/>
    <dgm:cxn modelId="{6E3471B5-356E-4722-8D00-5AB79F09DCB1}" srcId="{AE79027D-74EE-4F2C-934E-5A7AFAC8CE5C}" destId="{49C3AF4C-60A3-42B9-9E66-1B825245C891}" srcOrd="2" destOrd="0" parTransId="{FDF73A8B-1C1D-49AA-AD9F-36F5796B02BC}" sibTransId="{C79F63ED-27B9-4CF7-8457-8A64E4B9F7FD}"/>
    <dgm:cxn modelId="{48102BD8-41EE-474D-AAA9-E12A86C49B7D}" type="presOf" srcId="{02D11FF5-AE7B-4F14-8587-66D880CF5F72}" destId="{CC474EB6-C465-4416-8528-2C2842782133}" srcOrd="0" destOrd="0" presId="urn:microsoft.com/office/officeart/2005/8/layout/vList3"/>
    <dgm:cxn modelId="{1284ECDA-2053-4D39-985E-1165CA877EC6}" type="presParOf" srcId="{0E6426F3-951A-4748-B99E-D7B9D256702E}" destId="{CF6D8EB1-95C9-4BCF-88AD-B11F03843462}" srcOrd="0" destOrd="0" presId="urn:microsoft.com/office/officeart/2005/8/layout/vList3"/>
    <dgm:cxn modelId="{C6E847A4-4E24-46BE-885E-EF5141A1A240}" type="presParOf" srcId="{CF6D8EB1-95C9-4BCF-88AD-B11F03843462}" destId="{DEBA4789-1474-4F65-AE5C-5C420A4A0448}" srcOrd="0" destOrd="0" presId="urn:microsoft.com/office/officeart/2005/8/layout/vList3"/>
    <dgm:cxn modelId="{E5914437-FEF7-48DF-BB3E-29C8C590E76E}" type="presParOf" srcId="{CF6D8EB1-95C9-4BCF-88AD-B11F03843462}" destId="{CC474EB6-C465-4416-8528-2C2842782133}" srcOrd="1" destOrd="0" presId="urn:microsoft.com/office/officeart/2005/8/layout/vList3"/>
    <dgm:cxn modelId="{2BEC7CDD-5B2A-4F02-8628-A28A2EA71A37}" type="presParOf" srcId="{0E6426F3-951A-4748-B99E-D7B9D256702E}" destId="{91CC361B-53B9-40F3-BEBF-1EC2242CFFB8}" srcOrd="1" destOrd="0" presId="urn:microsoft.com/office/officeart/2005/8/layout/vList3"/>
    <dgm:cxn modelId="{47276751-55E6-43B2-8A23-E81D0CBE2952}" type="presParOf" srcId="{0E6426F3-951A-4748-B99E-D7B9D256702E}" destId="{90A4FEEC-A49C-4FE9-B10B-A5D21E5F93A0}" srcOrd="2" destOrd="0" presId="urn:microsoft.com/office/officeart/2005/8/layout/vList3"/>
    <dgm:cxn modelId="{A65B0F2F-F308-4A5C-B49A-C3CA281117D5}" type="presParOf" srcId="{90A4FEEC-A49C-4FE9-B10B-A5D21E5F93A0}" destId="{514A1FC3-2612-4904-A55D-06395513C1FE}" srcOrd="0" destOrd="0" presId="urn:microsoft.com/office/officeart/2005/8/layout/vList3"/>
    <dgm:cxn modelId="{4D8B1972-76EB-4E39-B708-76F08170311D}" type="presParOf" srcId="{90A4FEEC-A49C-4FE9-B10B-A5D21E5F93A0}" destId="{94D5D3DD-AE39-4063-9763-37389B452415}" srcOrd="1" destOrd="0" presId="urn:microsoft.com/office/officeart/2005/8/layout/vList3"/>
    <dgm:cxn modelId="{126EC590-72AE-482F-A4B8-CD0DFD48B68F}" type="presParOf" srcId="{0E6426F3-951A-4748-B99E-D7B9D256702E}" destId="{A417C07A-C310-4911-ADCB-7B2A56CB4F09}" srcOrd="3" destOrd="0" presId="urn:microsoft.com/office/officeart/2005/8/layout/vList3"/>
    <dgm:cxn modelId="{1099B9C7-A54E-4786-9D1D-0C354C9069DA}" type="presParOf" srcId="{0E6426F3-951A-4748-B99E-D7B9D256702E}" destId="{B70D45EA-9FAC-4D4D-8F64-0F76F561DC8F}" srcOrd="4" destOrd="0" presId="urn:microsoft.com/office/officeart/2005/8/layout/vList3"/>
    <dgm:cxn modelId="{FB693EC8-20E6-429D-9EB3-534791C418C4}" type="presParOf" srcId="{B70D45EA-9FAC-4D4D-8F64-0F76F561DC8F}" destId="{3F7B5585-5AB2-4386-82B9-C8F262937873}" srcOrd="0" destOrd="0" presId="urn:microsoft.com/office/officeart/2005/8/layout/vList3"/>
    <dgm:cxn modelId="{84052455-095E-43A5-AC75-8AE645F104C6}" type="presParOf" srcId="{B70D45EA-9FAC-4D4D-8F64-0F76F561DC8F}" destId="{CEEF28FF-0E27-4BC8-AFE6-4F226694AA0C}" srcOrd="1" destOrd="0" presId="urn:microsoft.com/office/officeart/2005/8/layout/vList3"/>
    <dgm:cxn modelId="{DAC72243-1AA3-42D2-B981-603EAEC29618}" type="presParOf" srcId="{0E6426F3-951A-4748-B99E-D7B9D256702E}" destId="{86D12892-A31F-4A88-AE5E-016382051325}" srcOrd="5" destOrd="0" presId="urn:microsoft.com/office/officeart/2005/8/layout/vList3"/>
    <dgm:cxn modelId="{E3D41F02-7440-4BA0-9C58-CB175F983563}" type="presParOf" srcId="{0E6426F3-951A-4748-B99E-D7B9D256702E}" destId="{18C1C54C-1F98-4248-A0B2-686C30755DBB}" srcOrd="6" destOrd="0" presId="urn:microsoft.com/office/officeart/2005/8/layout/vList3"/>
    <dgm:cxn modelId="{59F91779-7E79-42CB-B9F2-64CA32B08D0E}" type="presParOf" srcId="{18C1C54C-1F98-4248-A0B2-686C30755DBB}" destId="{673D7DDC-2674-4064-B7B0-7EEFAC817AE6}" srcOrd="0" destOrd="0" presId="urn:microsoft.com/office/officeart/2005/8/layout/vList3"/>
    <dgm:cxn modelId="{017A0A4B-FDDE-4E53-B53C-9CE0BE97E23E}" type="presParOf" srcId="{18C1C54C-1F98-4248-A0B2-686C30755DBB}" destId="{B1C44FF9-AA26-4686-9ED1-5EA7B812BEBD}" srcOrd="1" destOrd="0" presId="urn:microsoft.com/office/officeart/2005/8/layout/vList3"/>
    <dgm:cxn modelId="{FAA88237-2F7F-4D31-AE7B-75D4CD6DC082}" type="presParOf" srcId="{0E6426F3-951A-4748-B99E-D7B9D256702E}" destId="{71980E10-115D-4970-A209-3A10E587A935}" srcOrd="7" destOrd="0" presId="urn:microsoft.com/office/officeart/2005/8/layout/vList3"/>
    <dgm:cxn modelId="{4E765E67-0DA1-482F-9454-54B1F5C638EC}" type="presParOf" srcId="{0E6426F3-951A-4748-B99E-D7B9D256702E}" destId="{8E61CB5F-948C-43B6-AC00-BF5A7C2A570F}" srcOrd="8" destOrd="0" presId="urn:microsoft.com/office/officeart/2005/8/layout/vList3"/>
    <dgm:cxn modelId="{54C15952-F79B-437C-BA21-B07D9C7832B7}" type="presParOf" srcId="{8E61CB5F-948C-43B6-AC00-BF5A7C2A570F}" destId="{AF1F3C7F-68DB-4737-AEDB-33F7C137AA1E}" srcOrd="0" destOrd="0" presId="urn:microsoft.com/office/officeart/2005/8/layout/vList3"/>
    <dgm:cxn modelId="{55A7438E-2E17-4F40-90C4-A7076D3F982B}" type="presParOf" srcId="{8E61CB5F-948C-43B6-AC00-BF5A7C2A570F}" destId="{CBDB042A-4B69-4E8B-90F1-87CB0DF0B0E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474EB6-C465-4416-8528-2C2842782133}">
      <dsp:nvSpPr>
        <dsp:cNvPr id="0" name=""/>
        <dsp:cNvSpPr/>
      </dsp:nvSpPr>
      <dsp:spPr>
        <a:xfrm rot="10800000">
          <a:off x="1906841" y="30385"/>
          <a:ext cx="6739509" cy="718638"/>
        </a:xfrm>
        <a:prstGeom prst="homePlate">
          <a:avLst/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35000">
              <a:schemeClr val="accent5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6900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Goal 1</a:t>
          </a:r>
          <a:r>
            <a:rPr lang="en-US" sz="1400" kern="1200" dirty="0" smtClean="0"/>
            <a:t>: Identify and evaluate effective interventions, with an emphasis on those that affect vulnerable populations and communities.</a:t>
          </a:r>
          <a:endParaRPr lang="en-US" sz="1400" kern="1200" dirty="0"/>
        </a:p>
      </dsp:txBody>
      <dsp:txXfrm rot="10800000">
        <a:off x="1906841" y="30385"/>
        <a:ext cx="6739509" cy="718638"/>
      </dsp:txXfrm>
    </dsp:sp>
    <dsp:sp modelId="{DEBA4789-1474-4F65-AE5C-5C420A4A0448}">
      <dsp:nvSpPr>
        <dsp:cNvPr id="0" name=""/>
        <dsp:cNvSpPr/>
      </dsp:nvSpPr>
      <dsp:spPr>
        <a:xfrm>
          <a:off x="1488249" y="2315"/>
          <a:ext cx="837185" cy="774778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D5D3DD-AE39-4063-9763-37389B452415}">
      <dsp:nvSpPr>
        <dsp:cNvPr id="0" name=""/>
        <dsp:cNvSpPr/>
      </dsp:nvSpPr>
      <dsp:spPr>
        <a:xfrm rot="10800000">
          <a:off x="1906976" y="1041720"/>
          <a:ext cx="6739509" cy="718638"/>
        </a:xfrm>
        <a:prstGeom prst="homePlate">
          <a:avLst/>
        </a:prstGeom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35000">
              <a:schemeClr val="accent5">
                <a:shade val="80000"/>
                <a:hueOff val="51306"/>
                <a:satOff val="-559"/>
                <a:lumOff val="6395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51306"/>
                <a:satOff val="-559"/>
                <a:lumOff val="63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6900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Goal 2</a:t>
          </a:r>
          <a:r>
            <a:rPr lang="en-US" sz="1400" kern="1200" dirty="0" smtClean="0"/>
            <a:t>: Increase and improve national, state, and local surveillance of childhood obesity.</a:t>
          </a:r>
          <a:endParaRPr lang="en-US" sz="1400" kern="1200" dirty="0"/>
        </a:p>
      </dsp:txBody>
      <dsp:txXfrm rot="10800000">
        <a:off x="1906976" y="1041720"/>
        <a:ext cx="6739509" cy="718638"/>
      </dsp:txXfrm>
    </dsp:sp>
    <dsp:sp modelId="{514A1FC3-2612-4904-A55D-06395513C1FE}">
      <dsp:nvSpPr>
        <dsp:cNvPr id="0" name=""/>
        <dsp:cNvSpPr/>
      </dsp:nvSpPr>
      <dsp:spPr>
        <a:xfrm>
          <a:off x="1488114" y="991613"/>
          <a:ext cx="837724" cy="818852"/>
        </a:xfrm>
        <a:prstGeom prst="ellipse">
          <a:avLst/>
        </a:prstGeom>
        <a:solidFill>
          <a:srgbClr val="0070C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EEF28FF-0E27-4BC8-AFE6-4F226694AA0C}">
      <dsp:nvSpPr>
        <dsp:cNvPr id="0" name=""/>
        <dsp:cNvSpPr/>
      </dsp:nvSpPr>
      <dsp:spPr>
        <a:xfrm rot="10800000">
          <a:off x="1914109" y="2082274"/>
          <a:ext cx="6739509" cy="718638"/>
        </a:xfrm>
        <a:prstGeom prst="homePlate">
          <a:avLst/>
        </a:prstGeom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35000">
              <a:schemeClr val="accent5">
                <a:shade val="80000"/>
                <a:hueOff val="102612"/>
                <a:satOff val="-1119"/>
                <a:lumOff val="12789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102612"/>
                <a:satOff val="-1119"/>
                <a:lumOff val="1278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6900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Goal 3</a:t>
          </a:r>
          <a:r>
            <a:rPr lang="en-US" sz="1400" kern="1200" dirty="0" smtClean="0"/>
            <a:t>: Increase ability of childhood obesity researchers and program evaluators to conduct research and program evaluation.</a:t>
          </a:r>
          <a:endParaRPr lang="en-US" sz="1400" kern="1200" dirty="0"/>
        </a:p>
      </dsp:txBody>
      <dsp:txXfrm rot="10800000">
        <a:off x="1914109" y="2082274"/>
        <a:ext cx="6739509" cy="718638"/>
      </dsp:txXfrm>
    </dsp:sp>
    <dsp:sp modelId="{3F7B5585-5AB2-4386-82B9-C8F262937873}">
      <dsp:nvSpPr>
        <dsp:cNvPr id="0" name=""/>
        <dsp:cNvSpPr/>
      </dsp:nvSpPr>
      <dsp:spPr>
        <a:xfrm>
          <a:off x="1480981" y="2024984"/>
          <a:ext cx="866254" cy="833218"/>
        </a:xfrm>
        <a:prstGeom prst="ellipse">
          <a:avLst/>
        </a:prstGeom>
        <a:solidFill>
          <a:srgbClr val="FFFF0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1C44FF9-AA26-4686-9ED1-5EA7B812BEBD}">
      <dsp:nvSpPr>
        <dsp:cNvPr id="0" name=""/>
        <dsp:cNvSpPr/>
      </dsp:nvSpPr>
      <dsp:spPr>
        <a:xfrm rot="10800000">
          <a:off x="1908943" y="3126034"/>
          <a:ext cx="6739509" cy="718638"/>
        </a:xfrm>
        <a:prstGeom prst="homePlate">
          <a:avLst/>
        </a:prstGeom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35000">
              <a:schemeClr val="accent5">
                <a:shade val="80000"/>
                <a:hueOff val="153918"/>
                <a:satOff val="-1678"/>
                <a:lumOff val="19184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153918"/>
                <a:satOff val="-1678"/>
                <a:lumOff val="1918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6900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Goal 4</a:t>
          </a:r>
          <a:r>
            <a:rPr lang="en-US" sz="1400" kern="1200" dirty="0" smtClean="0"/>
            <a:t>: Provide national leadership to accelerate implementation of evidence-informed practice and policy.</a:t>
          </a:r>
          <a:endParaRPr lang="en-US" sz="1400" kern="1200" dirty="0"/>
        </a:p>
      </dsp:txBody>
      <dsp:txXfrm rot="10800000">
        <a:off x="1908943" y="3126034"/>
        <a:ext cx="6739509" cy="718638"/>
      </dsp:txXfrm>
    </dsp:sp>
    <dsp:sp modelId="{673D7DDC-2674-4064-B7B0-7EEFAC817AE6}">
      <dsp:nvSpPr>
        <dsp:cNvPr id="0" name=""/>
        <dsp:cNvSpPr/>
      </dsp:nvSpPr>
      <dsp:spPr>
        <a:xfrm>
          <a:off x="1486147" y="3072722"/>
          <a:ext cx="845593" cy="825263"/>
        </a:xfrm>
        <a:prstGeom prst="ellipse">
          <a:avLst/>
        </a:prstGeom>
        <a:solidFill>
          <a:srgbClr val="FF000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DB042A-4B69-4E8B-90F1-87CB0DF0B0E8}">
      <dsp:nvSpPr>
        <dsp:cNvPr id="0" name=""/>
        <dsp:cNvSpPr/>
      </dsp:nvSpPr>
      <dsp:spPr>
        <a:xfrm rot="10800000">
          <a:off x="1911076" y="4159575"/>
          <a:ext cx="6739509" cy="718638"/>
        </a:xfrm>
        <a:prstGeom prst="homePlate">
          <a:avLst/>
        </a:prstGeom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35000">
              <a:schemeClr val="accent5">
                <a:shade val="80000"/>
                <a:hueOff val="205224"/>
                <a:satOff val="-2238"/>
                <a:lumOff val="25579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205224"/>
                <a:satOff val="-2238"/>
                <a:lumOff val="2557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6900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Goal 5</a:t>
          </a:r>
          <a:r>
            <a:rPr lang="en-US" sz="1400" b="0" kern="1200" dirty="0" smtClean="0"/>
            <a:t>: Work with non-health partners to integrate childhood obesity priorities with synergistic initiatives (e.g., environmental design and sustainability, food systems, food marketing, disabilities, or economics).</a:t>
          </a:r>
          <a:endParaRPr lang="en-US" sz="1400" b="0" kern="1200" dirty="0"/>
        </a:p>
      </dsp:txBody>
      <dsp:txXfrm rot="10800000">
        <a:off x="1911076" y="4159575"/>
        <a:ext cx="6739509" cy="718638"/>
      </dsp:txXfrm>
    </dsp:sp>
    <dsp:sp modelId="{AF1F3C7F-68DB-4737-AEDB-33F7C137AA1E}">
      <dsp:nvSpPr>
        <dsp:cNvPr id="0" name=""/>
        <dsp:cNvSpPr/>
      </dsp:nvSpPr>
      <dsp:spPr>
        <a:xfrm>
          <a:off x="1484014" y="4112504"/>
          <a:ext cx="854123" cy="812780"/>
        </a:xfrm>
        <a:prstGeom prst="ellipse">
          <a:avLst/>
        </a:prstGeom>
        <a:solidFill>
          <a:srgbClr val="00B05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D76D175-2E44-4FF6-B888-4AB0C0849E84}" type="datetime1">
              <a:rPr lang="en-US"/>
              <a:pPr>
                <a:defRPr/>
              </a:pPr>
              <a:t>3/31/2011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8FC90C-BA22-4AE3-8094-182D7177E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6B7E8B-CE71-4E0C-A707-E0C908E9E3AF}" type="datetime1">
              <a:rPr lang="en-US"/>
              <a:pPr>
                <a:defRPr/>
              </a:pPr>
              <a:t>3/31/2011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9A815B-EED3-4230-8CD2-419722B2B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A815B-EED3-4230-8CD2-419722B2B05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A815B-EED3-4230-8CD2-419722B2B05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A815B-EED3-4230-8CD2-419722B2B05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A815B-EED3-4230-8CD2-419722B2B05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A815B-EED3-4230-8CD2-419722B2B05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A815B-EED3-4230-8CD2-419722B2B05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01A5EC-5FC5-407B-9540-5D9E13BA8832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main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0"/>
            <a:ext cx="10188575" cy="764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/>
          </p:cNvSpPr>
          <p:nvPr userDrawn="1"/>
        </p:nvSpPr>
        <p:spPr bwMode="auto">
          <a:xfrm>
            <a:off x="4876800" y="6908800"/>
            <a:ext cx="1174750" cy="2159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>
              <a:defRPr/>
            </a:pPr>
            <a:r>
              <a:rPr lang="en-US" sz="900" dirty="0">
                <a:solidFill>
                  <a:schemeClr val="tx1"/>
                </a:solidFill>
                <a:latin typeface="Helvetica" charset="0"/>
                <a:ea typeface="ヒラギノ角ゴ ProN W3" charset="0"/>
                <a:cs typeface="Helvetica" charset="0"/>
                <a:sym typeface="Helvetica" charset="0"/>
              </a:rPr>
              <a:t>A partnership among:</a:t>
            </a:r>
          </a:p>
        </p:txBody>
      </p:sp>
      <p:pic>
        <p:nvPicPr>
          <p:cNvPr id="2051" name="Picture 7" descr="sub-0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0"/>
            <a:ext cx="10179050" cy="763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/>
          </p:cNvSpPr>
          <p:nvPr userDrawn="1"/>
        </p:nvSpPr>
        <p:spPr bwMode="auto">
          <a:xfrm>
            <a:off x="4470400" y="6858000"/>
            <a:ext cx="1174750" cy="2159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>
              <a:defRPr/>
            </a:pPr>
            <a:r>
              <a:rPr lang="en-US" sz="900" dirty="0">
                <a:solidFill>
                  <a:schemeClr val="tx1"/>
                </a:solidFill>
                <a:latin typeface="Helvetica" charset="0"/>
                <a:ea typeface="ヒラギノ角ゴ ProN W3" charset="0"/>
                <a:cs typeface="Helvetica" charset="0"/>
                <a:sym typeface="Helvetica" charset="0"/>
              </a:rPr>
              <a:t>A partnership among: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sub-0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9525" cy="762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ub-03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9525" cy="762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ub-04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169525" cy="762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nccor.org/e_newsletter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phillip@aed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/>
          </p:cNvSpPr>
          <p:nvPr/>
        </p:nvSpPr>
        <p:spPr bwMode="auto">
          <a:xfrm>
            <a:off x="1016000" y="774700"/>
            <a:ext cx="711200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4500" b="1" dirty="0" smtClean="0">
                <a:solidFill>
                  <a:srgbClr val="FFFFFF"/>
                </a:solidFill>
                <a:latin typeface="Trajan Pro Bold" charset="0"/>
                <a:sym typeface="Trajan Pro Bold" charset="0"/>
              </a:rPr>
              <a:t>Collaborating with NCCOR</a:t>
            </a:r>
            <a:endParaRPr lang="en-US" sz="4500" b="1" dirty="0">
              <a:solidFill>
                <a:srgbClr val="FFFFFF"/>
              </a:solidFill>
              <a:latin typeface="Trajan Pro Bold" charset="0"/>
              <a:sym typeface="Trajan Pro Bold" charset="0"/>
            </a:endParaRPr>
          </a:p>
        </p:txBody>
      </p:sp>
      <p:sp>
        <p:nvSpPr>
          <p:cNvPr id="6148" name="Rectangle 4"/>
          <p:cNvSpPr>
            <a:spLocks/>
          </p:cNvSpPr>
          <p:nvPr/>
        </p:nvSpPr>
        <p:spPr bwMode="auto">
          <a:xfrm>
            <a:off x="1041400" y="2413000"/>
            <a:ext cx="55753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2200" dirty="0">
                <a:solidFill>
                  <a:srgbClr val="FFFFFF"/>
                </a:solidFill>
                <a:latin typeface="Trajan Pro Bold" charset="0"/>
                <a:sym typeface="Trajan Pro Bold" charset="0"/>
              </a:rPr>
              <a:t>Presented By: </a:t>
            </a:r>
            <a:r>
              <a:rPr lang="en-US" sz="2200" dirty="0" smtClean="0">
                <a:solidFill>
                  <a:srgbClr val="FFFFFF"/>
                </a:solidFill>
                <a:latin typeface="Trajan Pro Bold" charset="0"/>
                <a:sym typeface="Trajan Pro Bold" charset="0"/>
              </a:rPr>
              <a:t>Todd Phillips</a:t>
            </a:r>
            <a:endParaRPr lang="en-US" sz="2200" dirty="0">
              <a:solidFill>
                <a:srgbClr val="FFFFFF"/>
              </a:solidFill>
              <a:latin typeface="Trajan Pro Bold" charset="0"/>
              <a:sym typeface="Trajan Pro Bold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/>
        </p:nvGraphicFramePr>
        <p:xfrm>
          <a:off x="0" y="1524000"/>
          <a:ext cx="101346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5"/>
          <p:cNvSpPr txBox="1">
            <a:spLocks/>
          </p:cNvSpPr>
          <p:nvPr/>
        </p:nvSpPr>
        <p:spPr>
          <a:xfrm>
            <a:off x="508000" y="609600"/>
            <a:ext cx="9144000" cy="127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b="1" dirty="0" smtClean="0">
                <a:solidFill>
                  <a:srgbClr val="2F9900"/>
                </a:solidFill>
                <a:latin typeface="+mj-lt"/>
                <a:ea typeface="ヒラギノ角ゴ ProN W3" charset="0"/>
                <a:cs typeface="ヒラギノ角ゴ ProN W3" charset="0"/>
                <a:sym typeface="Trajan Pro" pitchFamily="18" charset="0"/>
              </a:rPr>
              <a:t>NCCOR Goal Areas</a:t>
            </a:r>
            <a:endParaRPr lang="en-US" sz="4400" b="1" dirty="0">
              <a:solidFill>
                <a:srgbClr val="2F9900"/>
              </a:solidFill>
              <a:latin typeface="+mj-lt"/>
              <a:ea typeface="ヒラギノ角ゴ ProN W3" charset="0"/>
              <a:cs typeface="ヒラギノ角ゴ ProN W3" charset="0"/>
              <a:sym typeface="Trajan Pro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508000" y="381000"/>
            <a:ext cx="9144000" cy="127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b="1" dirty="0" smtClean="0">
                <a:solidFill>
                  <a:srgbClr val="2F9900"/>
                </a:solidFill>
                <a:latin typeface="+mj-lt"/>
                <a:ea typeface="ヒラギノ角ゴ ProN W3" charset="0"/>
                <a:cs typeface="ヒラギノ角ゴ ProN W3" charset="0"/>
                <a:sym typeface="Trajan Pro" pitchFamily="18" charset="0"/>
              </a:rPr>
              <a:t>www.nccor.org</a:t>
            </a:r>
            <a:endParaRPr lang="en-US" sz="4400" b="1" dirty="0">
              <a:solidFill>
                <a:srgbClr val="2F9900"/>
              </a:solidFill>
              <a:latin typeface="+mj-lt"/>
              <a:ea typeface="ヒラギノ角ゴ ProN W3" charset="0"/>
              <a:cs typeface="ヒラギノ角ゴ ProN W3" charset="0"/>
              <a:sym typeface="Trajan Pro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7372" t="8417" r="12503" b="18637"/>
          <a:stretch>
            <a:fillRect/>
          </a:stretch>
        </p:blipFill>
        <p:spPr bwMode="auto">
          <a:xfrm>
            <a:off x="1270000" y="1219200"/>
            <a:ext cx="7543800" cy="5334000"/>
          </a:xfrm>
          <a:prstGeom prst="rect">
            <a:avLst/>
          </a:prstGeom>
          <a:noFill/>
          <a:ln w="9525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2F9900"/>
                </a:solidFill>
                <a:latin typeface="+mj-lt"/>
                <a:ea typeface="ヒラギノ角ゴ ProN W3" charset="0"/>
                <a:cs typeface="ヒラギノ角ゴ ProN W3" charset="0"/>
                <a:sym typeface="Trajan Pro" pitchFamily="18" charset="0"/>
              </a:rPr>
              <a:t>Research Roundtable III: Food Advertising and Marketing to Children and Youth </a:t>
            </a:r>
            <a:endParaRPr lang="en-US" sz="4000" b="1" dirty="0">
              <a:solidFill>
                <a:srgbClr val="2F9900"/>
              </a:solidFill>
              <a:latin typeface="+mj-lt"/>
              <a:ea typeface="ヒラギノ角ゴ ProN W3" charset="0"/>
              <a:cs typeface="ヒラギノ角ゴ ProN W3" charset="0"/>
              <a:sym typeface="Trajan Pro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6413" t="8417" r="11819" b="3407"/>
          <a:stretch>
            <a:fillRect/>
          </a:stretch>
        </p:blipFill>
        <p:spPr bwMode="auto">
          <a:xfrm>
            <a:off x="2108200" y="1676400"/>
            <a:ext cx="5943600" cy="4953000"/>
          </a:xfrm>
          <a:prstGeom prst="rect">
            <a:avLst/>
          </a:prstGeom>
          <a:noFill/>
          <a:ln w="9525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508000" y="381000"/>
            <a:ext cx="9144000" cy="127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b="1" dirty="0" smtClean="0">
                <a:solidFill>
                  <a:srgbClr val="2F9900"/>
                </a:solidFill>
                <a:latin typeface="+mj-lt"/>
                <a:ea typeface="ヒラギノ角ゴ ProN W3" charset="0"/>
                <a:cs typeface="ヒラギノ角ゴ ProN W3" charset="0"/>
                <a:sym typeface="Trajan Pro" pitchFamily="18" charset="0"/>
              </a:rPr>
              <a:t>NCCOR e-Newsletter</a:t>
            </a:r>
            <a:endParaRPr lang="en-US" sz="4400" b="1" dirty="0">
              <a:solidFill>
                <a:srgbClr val="2F9900"/>
              </a:solidFill>
              <a:latin typeface="+mj-lt"/>
              <a:ea typeface="ヒラギノ角ゴ ProN W3" charset="0"/>
              <a:cs typeface="ヒラギノ角ゴ ProN W3" charset="0"/>
              <a:sym typeface="Trajan Pro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20192" t="13828" r="26082" b="6413"/>
          <a:stretch>
            <a:fillRect/>
          </a:stretch>
        </p:blipFill>
        <p:spPr bwMode="auto">
          <a:xfrm>
            <a:off x="965200" y="1219200"/>
            <a:ext cx="3810000" cy="4876800"/>
          </a:xfrm>
          <a:prstGeom prst="rect">
            <a:avLst/>
          </a:prstGeom>
          <a:noFill/>
          <a:ln w="9525" cmpd="thickThin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5"/>
          <p:cNvSpPr>
            <a:spLocks/>
          </p:cNvSpPr>
          <p:nvPr/>
        </p:nvSpPr>
        <p:spPr bwMode="auto">
          <a:xfrm>
            <a:off x="4927600" y="1752600"/>
            <a:ext cx="4800600" cy="388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698500" indent="-444500" algn="l">
              <a:spcBef>
                <a:spcPts val="600"/>
              </a:spcBef>
              <a:buSzPct val="171000"/>
              <a:buFont typeface="Arial" charset="0"/>
              <a:buChar char="•"/>
            </a:pPr>
            <a:r>
              <a:rPr lang="en-US" sz="2400" dirty="0" smtClean="0"/>
              <a:t>Spotlight</a:t>
            </a:r>
          </a:p>
          <a:p>
            <a:pPr marL="698500" indent="-444500" algn="l">
              <a:spcBef>
                <a:spcPts val="600"/>
              </a:spcBef>
              <a:buSzPct val="171000"/>
              <a:buFont typeface="Arial" charset="0"/>
              <a:buChar char="•"/>
            </a:pPr>
            <a:r>
              <a:rPr lang="en-US" sz="2400" dirty="0" smtClean="0"/>
              <a:t>Publications &amp; Tools</a:t>
            </a:r>
          </a:p>
          <a:p>
            <a:pPr marL="698500" indent="-444500" algn="l">
              <a:spcBef>
                <a:spcPts val="600"/>
              </a:spcBef>
              <a:buSzPct val="171000"/>
              <a:buFont typeface="Arial" charset="0"/>
              <a:buChar char="•"/>
            </a:pPr>
            <a:r>
              <a:rPr lang="en-US" sz="2400" dirty="0" smtClean="0"/>
              <a:t>Research Highlights</a:t>
            </a:r>
          </a:p>
          <a:p>
            <a:pPr marL="698500" indent="-444500" algn="l">
              <a:spcBef>
                <a:spcPts val="600"/>
              </a:spcBef>
              <a:buSzPct val="171000"/>
              <a:buFont typeface="Arial" charset="0"/>
              <a:buChar char="•"/>
            </a:pPr>
            <a:r>
              <a:rPr lang="en-US" sz="2400" dirty="0" smtClean="0"/>
              <a:t>Childhood Obesity </a:t>
            </a:r>
            <a:r>
              <a:rPr lang="en-US" sz="2400" dirty="0" smtClean="0"/>
              <a:t>News</a:t>
            </a:r>
          </a:p>
          <a:p>
            <a:pPr marL="698500" indent="-444500" algn="l">
              <a:spcBef>
                <a:spcPts val="600"/>
              </a:spcBef>
              <a:buSzPct val="171000"/>
              <a:buFont typeface="Arial" charset="0"/>
              <a:buChar char="•"/>
            </a:pPr>
            <a:r>
              <a:rPr lang="en-US" sz="2400" dirty="0" smtClean="0"/>
              <a:t>Funding Opportunities</a:t>
            </a:r>
            <a:endParaRPr lang="en-US" sz="2400" dirty="0" smtClean="0"/>
          </a:p>
          <a:p>
            <a:pPr marL="698500" indent="-444500" algn="l">
              <a:spcBef>
                <a:spcPts val="1800"/>
              </a:spcBef>
              <a:buSzPct val="171000"/>
              <a:buFont typeface="Arial" charset="0"/>
              <a:buChar char="•"/>
            </a:pPr>
            <a:endParaRPr lang="en-US" sz="2400" dirty="0"/>
          </a:p>
          <a:p>
            <a:pPr marL="698500" indent="-444500" algn="l">
              <a:spcBef>
                <a:spcPts val="1800"/>
              </a:spcBef>
              <a:buSzPct val="171000"/>
              <a:buFont typeface="Arial" charset="0"/>
              <a:buChar char="•"/>
            </a:pPr>
            <a:r>
              <a:rPr lang="en-US" sz="2400" dirty="0" smtClean="0"/>
              <a:t>Sign up at: </a:t>
            </a:r>
            <a:r>
              <a:rPr lang="en-US" sz="2200" dirty="0" smtClean="0">
                <a:hlinkClick r:id="rId4"/>
              </a:rPr>
              <a:t>www.nccor.org/e_newsletter.html</a:t>
            </a:r>
            <a:endParaRPr lang="en-US" sz="2200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508000" y="3810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2F9900"/>
                </a:solidFill>
                <a:latin typeface="+mj-lt"/>
                <a:ea typeface="ヒラギノ角ゴ ProN W3" charset="0"/>
                <a:cs typeface="ヒラギノ角ゴ ProN W3" charset="0"/>
                <a:sym typeface="Trajan Pro" pitchFamily="18" charset="0"/>
              </a:rPr>
              <a:t>Upcoming Webinars</a:t>
            </a:r>
            <a:endParaRPr lang="en-US" sz="4000" b="1" dirty="0">
              <a:solidFill>
                <a:srgbClr val="2F9900"/>
              </a:solidFill>
              <a:latin typeface="+mj-lt"/>
              <a:ea typeface="ヒラギノ角ゴ ProN W3" charset="0"/>
              <a:cs typeface="ヒラギノ角ゴ ProN W3" charset="0"/>
              <a:sym typeface="Trajan Pro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6600" y="1316772"/>
            <a:ext cx="8686800" cy="5998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9725" algn="l">
              <a:buFont typeface="Arial" pitchFamily="34" charset="0"/>
              <a:buChar char="•"/>
            </a:pPr>
            <a:r>
              <a:rPr lang="en-US" sz="2600" i="1" dirty="0" smtClean="0"/>
              <a:t>Hand </a:t>
            </a:r>
            <a:r>
              <a:rPr lang="en-US" sz="2600" i="1" dirty="0"/>
              <a:t>in Hand, Together We Can: Working </a:t>
            </a:r>
            <a:r>
              <a:rPr lang="en-US" sz="2600" i="1" dirty="0" smtClean="0"/>
              <a:t>with </a:t>
            </a:r>
          </a:p>
          <a:p>
            <a:pPr indent="339725" algn="l"/>
            <a:r>
              <a:rPr lang="en-US" sz="2600" i="1" dirty="0" smtClean="0"/>
              <a:t>Communities </a:t>
            </a:r>
            <a:r>
              <a:rPr lang="en-US" sz="2600" i="1" dirty="0"/>
              <a:t>to Improve </a:t>
            </a:r>
            <a:r>
              <a:rPr lang="en-US" sz="2600" i="1" dirty="0" smtClean="0"/>
              <a:t>America's Health </a:t>
            </a:r>
            <a:r>
              <a:rPr lang="en-US" sz="2600" dirty="0" smtClean="0"/>
              <a:t>Webinar </a:t>
            </a:r>
          </a:p>
          <a:p>
            <a:pPr indent="339725" algn="l"/>
            <a:r>
              <a:rPr lang="en-US" sz="2600" dirty="0" smtClean="0"/>
              <a:t>Series (March 10, 2011)</a:t>
            </a:r>
          </a:p>
          <a:p>
            <a:pPr indent="339725" algn="l">
              <a:buFont typeface="Arial" pitchFamily="34" charset="0"/>
              <a:buChar char="•"/>
            </a:pPr>
            <a:r>
              <a:rPr lang="en-US" sz="2600" dirty="0" smtClean="0"/>
              <a:t>Healthier Food for Revitalized Communities (March </a:t>
            </a:r>
          </a:p>
          <a:p>
            <a:pPr indent="339725" algn="l"/>
            <a:r>
              <a:rPr lang="en-US" sz="2600" dirty="0"/>
              <a:t>2</a:t>
            </a:r>
            <a:r>
              <a:rPr lang="en-US" sz="2600" dirty="0" smtClean="0"/>
              <a:t>4, 2011)</a:t>
            </a:r>
          </a:p>
          <a:p>
            <a:pPr indent="339725" algn="l">
              <a:buFont typeface="Arial" pitchFamily="34" charset="0"/>
              <a:buChar char="•"/>
            </a:pPr>
            <a:r>
              <a:rPr lang="en-US" sz="2600" dirty="0" smtClean="0"/>
              <a:t>Catalogue of Surveillance Systems (May 5, 2011)</a:t>
            </a:r>
          </a:p>
          <a:p>
            <a:pPr indent="339725" algn="l">
              <a:buFont typeface="Arial" pitchFamily="34" charset="0"/>
              <a:buChar char="•"/>
            </a:pPr>
            <a:r>
              <a:rPr lang="en-US" sz="2600" dirty="0" smtClean="0"/>
              <a:t>Measures Registry (May 19, 2011)</a:t>
            </a:r>
          </a:p>
          <a:p>
            <a:pPr indent="339725" algn="l">
              <a:buFont typeface="Arial" pitchFamily="34" charset="0"/>
              <a:buChar char="•"/>
            </a:pPr>
            <a:r>
              <a:rPr lang="en-US" sz="2600" dirty="0" smtClean="0"/>
              <a:t>Junk Food Marketing to Kids: Can We Stop It? (May </a:t>
            </a:r>
          </a:p>
          <a:p>
            <a:pPr indent="339725" algn="l"/>
            <a:r>
              <a:rPr lang="en-US" sz="2600" dirty="0" smtClean="0"/>
              <a:t>26, 2011)</a:t>
            </a:r>
          </a:p>
          <a:p>
            <a:pPr indent="339725" algn="l">
              <a:buFont typeface="Arial" pitchFamily="34" charset="0"/>
              <a:buChar char="•"/>
            </a:pPr>
            <a:r>
              <a:rPr lang="en-US" sz="2600" dirty="0" smtClean="0"/>
              <a:t>Pricing for Health: How to Make the Healthy Stuff </a:t>
            </a:r>
          </a:p>
          <a:p>
            <a:pPr indent="339725" algn="l"/>
            <a:r>
              <a:rPr lang="en-US" sz="2600" dirty="0" smtClean="0"/>
              <a:t>Cheaper (June 23, 2011)</a:t>
            </a:r>
          </a:p>
          <a:p>
            <a:pPr indent="339725" algn="l">
              <a:buFont typeface="Arial" pitchFamily="34" charset="0"/>
              <a:buChar char="•"/>
            </a:pPr>
            <a:r>
              <a:rPr lang="en-US" sz="2600" dirty="0" smtClean="0"/>
              <a:t>Healthier Corner Stores: Finding the Funding (July </a:t>
            </a:r>
          </a:p>
          <a:p>
            <a:pPr indent="339725" algn="l"/>
            <a:r>
              <a:rPr lang="en-US" sz="2600" dirty="0" smtClean="0"/>
              <a:t>28, 2011)</a:t>
            </a:r>
          </a:p>
          <a:p>
            <a:pPr indent="339725" algn="l">
              <a:buFont typeface="Arial" pitchFamily="34" charset="0"/>
              <a:buChar char="•"/>
            </a:pPr>
            <a:endParaRPr lang="en-US" sz="2600" dirty="0"/>
          </a:p>
          <a:p>
            <a:pPr algn="l"/>
            <a:r>
              <a:rPr lang="en-US" sz="2200" b="1" dirty="0" smtClean="0">
                <a:latin typeface="Calibri" pitchFamily="34" charset="0"/>
              </a:rPr>
              <a:t> </a:t>
            </a:r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0400" y="28956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illSans"/>
              </a:rPr>
              <a:t>Todd Phillips, Director</a:t>
            </a:r>
          </a:p>
          <a:p>
            <a:r>
              <a:rPr lang="en-US" sz="3600" b="1" dirty="0" smtClean="0">
                <a:latin typeface="GillSans"/>
                <a:hlinkClick r:id="rId3"/>
              </a:rPr>
              <a:t>tphillip@aed.org</a:t>
            </a:r>
            <a:r>
              <a:rPr lang="en-US" sz="3600" b="1" dirty="0" smtClean="0">
                <a:latin typeface="GillSans"/>
              </a:rPr>
              <a:t> </a:t>
            </a:r>
            <a:r>
              <a:rPr lang="en-US" sz="3600" b="1" dirty="0">
                <a:latin typeface="GillSans"/>
              </a:rPr>
              <a:t> </a:t>
            </a:r>
            <a:endParaRPr lang="en-US" sz="3600" dirty="0">
              <a:latin typeface="Gill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Pages>0</Pages>
  <Words>249</Words>
  <Characters>0</Characters>
  <Application>Microsoft Office PowerPoint</Application>
  <PresentationFormat>Custom</PresentationFormat>
  <Lines>0</Lines>
  <Paragraphs>43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Office Theme</vt:lpstr>
      <vt:lpstr>1_Office Theme</vt:lpstr>
      <vt:lpstr>2_Office Theme</vt:lpstr>
      <vt:lpstr>3_Office Theme</vt:lpstr>
      <vt:lpstr>4_Office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Todd</dc:creator>
  <cp:lastModifiedBy>Todd Phillips</cp:lastModifiedBy>
  <cp:revision>59</cp:revision>
  <dcterms:created xsi:type="dcterms:W3CDTF">2011-01-07T14:10:46Z</dcterms:created>
  <dcterms:modified xsi:type="dcterms:W3CDTF">2011-03-31T20:44:34Z</dcterms:modified>
</cp:coreProperties>
</file>