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76" r:id="rId2"/>
    <p:sldId id="377" r:id="rId3"/>
    <p:sldId id="378" r:id="rId4"/>
    <p:sldId id="516" r:id="rId5"/>
    <p:sldId id="385" r:id="rId6"/>
    <p:sldId id="387" r:id="rId7"/>
    <p:sldId id="515" r:id="rId8"/>
    <p:sldId id="468" r:id="rId9"/>
    <p:sldId id="470" r:id="rId10"/>
    <p:sldId id="476" r:id="rId11"/>
    <p:sldId id="482" r:id="rId12"/>
    <p:sldId id="488" r:id="rId13"/>
    <p:sldId id="490" r:id="rId14"/>
    <p:sldId id="496" r:id="rId15"/>
    <p:sldId id="497" r:id="rId16"/>
    <p:sldId id="498" r:id="rId17"/>
    <p:sldId id="514" r:id="rId18"/>
    <p:sldId id="507" r:id="rId19"/>
    <p:sldId id="509" r:id="rId20"/>
    <p:sldId id="510" r:id="rId21"/>
    <p:sldId id="403" r:id="rId22"/>
    <p:sldId id="404" r:id="rId23"/>
    <p:sldId id="405" r:id="rId24"/>
    <p:sldId id="406" r:id="rId25"/>
    <p:sldId id="407" r:id="rId26"/>
    <p:sldId id="459" r:id="rId27"/>
    <p:sldId id="460" r:id="rId28"/>
    <p:sldId id="461" r:id="rId29"/>
    <p:sldId id="462" r:id="rId30"/>
    <p:sldId id="463" r:id="rId31"/>
    <p:sldId id="464" r:id="rId32"/>
    <p:sldId id="44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5B4F3E"/>
    <a:srgbClr val="FCF4DC"/>
    <a:srgbClr val="F5DC8F"/>
    <a:srgbClr val="FAEFCA"/>
    <a:srgbClr val="0000FF"/>
    <a:srgbClr val="993300"/>
    <a:srgbClr val="7F5A31"/>
    <a:srgbClr val="008000"/>
    <a:srgbClr val="EA84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2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3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Children Ages</a:t>
            </a:r>
            <a:r>
              <a:rPr lang="en-US" baseline="0" dirty="0" smtClean="0"/>
              <a:t> 2-5 Years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1878232234859558"/>
          <c:y val="0.13940282102949364"/>
          <c:w val="0.8256621220958491"/>
          <c:h val="0.7522791626045336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Beverage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1.3</c:v>
                </c:pt>
                <c:pt idx="2">
                  <c:v>1</c:v>
                </c:pt>
                <c:pt idx="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Cereal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2.6</c:v>
                </c:pt>
                <c:pt idx="1">
                  <c:v>2.4</c:v>
                </c:pt>
                <c:pt idx="2">
                  <c:v>2</c:v>
                </c:pt>
                <c:pt idx="3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Snack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1.3</c:v>
                </c:pt>
                <c:pt idx="1">
                  <c:v>1.1000000000000001</c:v>
                </c:pt>
                <c:pt idx="2">
                  <c:v>1</c:v>
                </c:pt>
                <c:pt idx="3">
                  <c:v>0.70000000000000062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Sweets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1.7000000000000006</c:v>
                </c:pt>
                <c:pt idx="2">
                  <c:v>1.3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Fast Food Restaurant Ads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2.2999999999999998</c:v>
                </c:pt>
                <c:pt idx="2">
                  <c:v>2.4</c:v>
                </c:pt>
                <c:pt idx="3">
                  <c:v>2.8</c:v>
                </c:pt>
              </c:numCache>
            </c:numRef>
          </c:val>
        </c:ser>
        <c:marker val="1"/>
        <c:axId val="98007680"/>
        <c:axId val="98017664"/>
      </c:lineChart>
      <c:catAx>
        <c:axId val="98007680"/>
        <c:scaling>
          <c:orientation val="minMax"/>
        </c:scaling>
        <c:axPos val="b"/>
        <c:numFmt formatCode="General" sourceLinked="1"/>
        <c:majorTickMark val="none"/>
        <c:tickLblPos val="nextTo"/>
        <c:crossAx val="98017664"/>
        <c:crosses val="autoZero"/>
        <c:auto val="1"/>
        <c:lblAlgn val="ctr"/>
        <c:lblOffset val="100"/>
      </c:catAx>
      <c:valAx>
        <c:axId val="980176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Ads Per Day</a:t>
                </a:r>
                <a:endParaRPr lang="en-US" dirty="0"/>
              </a:p>
            </c:rich>
          </c:tx>
        </c:title>
        <c:numFmt formatCode="General" sourceLinked="1"/>
        <c:majorTickMark val="none"/>
        <c:tickLblPos val="nextTo"/>
        <c:crossAx val="98007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Children</a:t>
            </a:r>
            <a:r>
              <a:rPr lang="en-US" baseline="0" dirty="0" smtClean="0"/>
              <a:t> Ages 6-11 Years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1878232234859552"/>
          <c:y val="0.13940282102949361"/>
          <c:w val="0.8256621220958491"/>
          <c:h val="0.7522791626045334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Beverage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</c:v>
                </c:pt>
                <c:pt idx="1">
                  <c:v>1.6</c:v>
                </c:pt>
                <c:pt idx="2">
                  <c:v>1.2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Cereal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2.6</c:v>
                </c:pt>
                <c:pt idx="2">
                  <c:v>2.2999999999999998</c:v>
                </c:pt>
                <c:pt idx="3">
                  <c:v>2.1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Snack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1.3</c:v>
                </c:pt>
                <c:pt idx="1">
                  <c:v>1.2</c:v>
                </c:pt>
                <c:pt idx="2">
                  <c:v>1.2</c:v>
                </c:pt>
                <c:pt idx="3">
                  <c:v>0.9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Sweets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</c:v>
                </c:pt>
                <c:pt idx="2">
                  <c:v>1.6</c:v>
                </c:pt>
                <c:pt idx="3">
                  <c:v>1.3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Fast Food Restaurant Ads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2.6</c:v>
                </c:pt>
                <c:pt idx="1">
                  <c:v>2.7</c:v>
                </c:pt>
                <c:pt idx="2">
                  <c:v>2.9</c:v>
                </c:pt>
                <c:pt idx="3">
                  <c:v>3.4</c:v>
                </c:pt>
              </c:numCache>
            </c:numRef>
          </c:val>
        </c:ser>
        <c:marker val="1"/>
        <c:axId val="98209152"/>
        <c:axId val="98276480"/>
      </c:lineChart>
      <c:catAx>
        <c:axId val="98209152"/>
        <c:scaling>
          <c:orientation val="minMax"/>
        </c:scaling>
        <c:axPos val="b"/>
        <c:numFmt formatCode="General" sourceLinked="1"/>
        <c:majorTickMark val="none"/>
        <c:tickLblPos val="nextTo"/>
        <c:crossAx val="98276480"/>
        <c:crosses val="autoZero"/>
        <c:auto val="1"/>
        <c:lblAlgn val="ctr"/>
        <c:lblOffset val="100"/>
      </c:catAx>
      <c:valAx>
        <c:axId val="98276480"/>
        <c:scaling>
          <c:orientation val="minMax"/>
        </c:scaling>
        <c:axPos val="l"/>
        <c:majorGridlines/>
        <c:title/>
        <c:numFmt formatCode="General" sourceLinked="1"/>
        <c:majorTickMark val="none"/>
        <c:tickLblPos val="nextTo"/>
        <c:crossAx val="98209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Adolescents Ages</a:t>
            </a:r>
            <a:r>
              <a:rPr lang="en-US" baseline="0" dirty="0" smtClean="0"/>
              <a:t> 12-17 Years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1878232234859552"/>
          <c:y val="0.13940282102949361"/>
          <c:w val="0.8256621220958491"/>
          <c:h val="0.7522791626045334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Beverage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2.1</c:v>
                </c:pt>
                <c:pt idx="2">
                  <c:v>1.5</c:v>
                </c:pt>
                <c:pt idx="3">
                  <c:v>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Cereal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1.3</c:v>
                </c:pt>
                <c:pt idx="1">
                  <c:v>1.4</c:v>
                </c:pt>
                <c:pt idx="2">
                  <c:v>1.3</c:v>
                </c:pt>
                <c:pt idx="3">
                  <c:v>1.4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Snack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Sweets Ads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Fast Food Restaurant Ads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3.7</c:v>
                </c:pt>
                <c:pt idx="2">
                  <c:v>4.0999999999999996</c:v>
                </c:pt>
                <c:pt idx="3">
                  <c:v>4.5999999999999996</c:v>
                </c:pt>
              </c:numCache>
            </c:numRef>
          </c:val>
        </c:ser>
        <c:marker val="1"/>
        <c:axId val="98611584"/>
        <c:axId val="98613120"/>
      </c:lineChart>
      <c:catAx>
        <c:axId val="98611584"/>
        <c:scaling>
          <c:orientation val="minMax"/>
        </c:scaling>
        <c:axPos val="b"/>
        <c:numFmt formatCode="General" sourceLinked="1"/>
        <c:majorTickMark val="none"/>
        <c:tickLblPos val="nextTo"/>
        <c:crossAx val="98613120"/>
        <c:crosses val="autoZero"/>
        <c:auto val="1"/>
        <c:lblAlgn val="ctr"/>
        <c:lblOffset val="100"/>
      </c:catAx>
      <c:valAx>
        <c:axId val="986131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Ads Per Day</a:t>
                </a:r>
                <a:endParaRPr lang="en-US" dirty="0"/>
              </a:p>
            </c:rich>
          </c:tx>
        </c:title>
        <c:numFmt formatCode="General" sourceLinked="1"/>
        <c:majorTickMark val="none"/>
        <c:tickLblPos val="nextTo"/>
        <c:crossAx val="98611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All Foods</c:v>
                </c:pt>
                <c:pt idx="1">
                  <c:v>Cereal</c:v>
                </c:pt>
                <c:pt idx="2">
                  <c:v>Sweets</c:v>
                </c:pt>
                <c:pt idx="3">
                  <c:v>Snacks</c:v>
                </c:pt>
                <c:pt idx="4">
                  <c:v>Beverages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93.9</c:v>
                </c:pt>
                <c:pt idx="1">
                  <c:v>98.1</c:v>
                </c:pt>
                <c:pt idx="2">
                  <c:v>91.6</c:v>
                </c:pt>
                <c:pt idx="3">
                  <c:v>98.4</c:v>
                </c:pt>
                <c:pt idx="4">
                  <c:v>93.2</c:v>
                </c:pt>
                <c:pt idx="5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All Foods</c:v>
                </c:pt>
                <c:pt idx="1">
                  <c:v>Cereal</c:v>
                </c:pt>
                <c:pt idx="2">
                  <c:v>Sweets</c:v>
                </c:pt>
                <c:pt idx="3">
                  <c:v>Snacks</c:v>
                </c:pt>
                <c:pt idx="4">
                  <c:v>Beverages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86.3</c:v>
                </c:pt>
                <c:pt idx="1">
                  <c:v>94.3</c:v>
                </c:pt>
                <c:pt idx="2">
                  <c:v>87.6</c:v>
                </c:pt>
                <c:pt idx="3">
                  <c:v>97.4</c:v>
                </c:pt>
                <c:pt idx="4">
                  <c:v>65.5</c:v>
                </c:pt>
                <c:pt idx="5">
                  <c:v>84.2</c:v>
                </c:pt>
              </c:numCache>
            </c:numRef>
          </c:val>
        </c:ser>
        <c:axId val="98594816"/>
        <c:axId val="98596352"/>
      </c:barChart>
      <c:catAx>
        <c:axId val="98594816"/>
        <c:scaling>
          <c:orientation val="minMax"/>
        </c:scaling>
        <c:axPos val="b"/>
        <c:majorTickMark val="none"/>
        <c:tickLblPos val="nextTo"/>
        <c:crossAx val="98596352"/>
        <c:crosses val="autoZero"/>
        <c:auto val="1"/>
        <c:lblAlgn val="ctr"/>
        <c:lblOffset val="100"/>
      </c:catAx>
      <c:valAx>
        <c:axId val="98596352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8594816"/>
        <c:crosses val="autoZero"/>
        <c:crossBetween val="between"/>
        <c:majorUnit val="20"/>
        <c:minorUnit val="2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All Foods</c:v>
                </c:pt>
                <c:pt idx="1">
                  <c:v>Cereal</c:v>
                </c:pt>
                <c:pt idx="2">
                  <c:v>Sweets</c:v>
                </c:pt>
                <c:pt idx="3">
                  <c:v>Snacks</c:v>
                </c:pt>
                <c:pt idx="4">
                  <c:v>Beverages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93.6</c:v>
                </c:pt>
                <c:pt idx="1">
                  <c:v>97.8</c:v>
                </c:pt>
                <c:pt idx="2">
                  <c:v>90.9</c:v>
                </c:pt>
                <c:pt idx="3">
                  <c:v>98</c:v>
                </c:pt>
                <c:pt idx="4">
                  <c:v>93.2</c:v>
                </c:pt>
                <c:pt idx="5">
                  <c:v>90.6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All Foods</c:v>
                </c:pt>
                <c:pt idx="1">
                  <c:v>Cereal</c:v>
                </c:pt>
                <c:pt idx="2">
                  <c:v>Sweets</c:v>
                </c:pt>
                <c:pt idx="3">
                  <c:v>Snacks</c:v>
                </c:pt>
                <c:pt idx="4">
                  <c:v>Beverages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86.5</c:v>
                </c:pt>
                <c:pt idx="1">
                  <c:v>93.9</c:v>
                </c:pt>
                <c:pt idx="2">
                  <c:v>87</c:v>
                </c:pt>
                <c:pt idx="3">
                  <c:v>97.2</c:v>
                </c:pt>
                <c:pt idx="4">
                  <c:v>66.900000000000006</c:v>
                </c:pt>
                <c:pt idx="5">
                  <c:v>85</c:v>
                </c:pt>
              </c:numCache>
            </c:numRef>
          </c:val>
        </c:ser>
        <c:axId val="97347840"/>
        <c:axId val="97357824"/>
      </c:barChart>
      <c:catAx>
        <c:axId val="97347840"/>
        <c:scaling>
          <c:orientation val="minMax"/>
        </c:scaling>
        <c:axPos val="b"/>
        <c:tickLblPos val="nextTo"/>
        <c:crossAx val="97357824"/>
        <c:crosses val="autoZero"/>
        <c:auto val="1"/>
        <c:lblAlgn val="ctr"/>
        <c:lblOffset val="100"/>
      </c:catAx>
      <c:valAx>
        <c:axId val="97357824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</c:title>
        <c:numFmt formatCode="General" sourceLinked="1"/>
        <c:tickLblPos val="nextTo"/>
        <c:crossAx val="97347840"/>
        <c:crosses val="autoZero"/>
        <c:crossBetween val="between"/>
        <c:majorUnit val="20"/>
        <c:minorUnit val="4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All Foods</c:v>
                </c:pt>
                <c:pt idx="1">
                  <c:v>Cereal</c:v>
                </c:pt>
                <c:pt idx="2">
                  <c:v>Sweets</c:v>
                </c:pt>
                <c:pt idx="3">
                  <c:v>Snacks</c:v>
                </c:pt>
                <c:pt idx="4">
                  <c:v>Beverages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90.3</c:v>
                </c:pt>
                <c:pt idx="1">
                  <c:v>94.1</c:v>
                </c:pt>
                <c:pt idx="2">
                  <c:v>86.6</c:v>
                </c:pt>
                <c:pt idx="3">
                  <c:v>95.9</c:v>
                </c:pt>
                <c:pt idx="4">
                  <c:v>91.2</c:v>
                </c:pt>
                <c:pt idx="5">
                  <c:v>89.1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All Foods</c:v>
                </c:pt>
                <c:pt idx="1">
                  <c:v>Cereal</c:v>
                </c:pt>
                <c:pt idx="2">
                  <c:v>Sweets</c:v>
                </c:pt>
                <c:pt idx="3">
                  <c:v>Snacks</c:v>
                </c:pt>
                <c:pt idx="4">
                  <c:v>Beverages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80.8</c:v>
                </c:pt>
                <c:pt idx="1">
                  <c:v>86.5</c:v>
                </c:pt>
                <c:pt idx="2">
                  <c:v>80.5</c:v>
                </c:pt>
                <c:pt idx="3">
                  <c:v>95.2</c:v>
                </c:pt>
                <c:pt idx="4">
                  <c:v>61.7</c:v>
                </c:pt>
                <c:pt idx="5">
                  <c:v>84.1</c:v>
                </c:pt>
              </c:numCache>
            </c:numRef>
          </c:val>
        </c:ser>
        <c:axId val="99001088"/>
        <c:axId val="99002624"/>
      </c:barChart>
      <c:catAx>
        <c:axId val="99001088"/>
        <c:scaling>
          <c:orientation val="minMax"/>
        </c:scaling>
        <c:axPos val="b"/>
        <c:tickLblPos val="nextTo"/>
        <c:crossAx val="99002624"/>
        <c:crosses val="autoZero"/>
        <c:auto val="1"/>
        <c:lblAlgn val="ctr"/>
        <c:lblOffset val="100"/>
      </c:catAx>
      <c:valAx>
        <c:axId val="99002624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</c:title>
        <c:numFmt formatCode="General" sourceLinked="1"/>
        <c:tickLblPos val="nextTo"/>
        <c:crossAx val="99001088"/>
        <c:crosses val="autoZero"/>
        <c:crossBetween val="between"/>
        <c:majorUnit val="20"/>
        <c:minorUnit val="2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0.84259</cdr:x>
      <cdr:y>0.65151</cdr:y>
    </cdr:from>
    <cdr:to>
      <cdr:x>1</cdr:x>
      <cdr:y>0.71666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4200" y="30480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Beverage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0.70037</cdr:y>
    </cdr:from>
    <cdr:to>
      <cdr:x>1</cdr:x>
      <cdr:y>0.76552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934200" y="32766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Snack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0.60265</cdr:y>
    </cdr:from>
    <cdr:to>
      <cdr:x>1</cdr:x>
      <cdr:y>0.6678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934200" y="28194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Sweets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0.42348</cdr:y>
    </cdr:from>
    <cdr:to>
      <cdr:x>1</cdr:x>
      <cdr:y>0.48863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934200" y="19812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Cereal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0.16288</cdr:y>
    </cdr:from>
    <cdr:to>
      <cdr:x>1</cdr:x>
      <cdr:y>0.22803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934200" y="7620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Fast Food Restaurant 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0.84259</cdr:x>
      <cdr:y>0.21174</cdr:y>
    </cdr:from>
    <cdr:to>
      <cdr:x>1</cdr:x>
      <cdr:y>0.27689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4179" y="990600"/>
          <a:ext cx="1295421" cy="304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Fast Food Restaurant 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0.47234</cdr:y>
    </cdr:from>
    <cdr:to>
      <cdr:x>1</cdr:x>
      <cdr:y>0.53749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934179" y="2209800"/>
          <a:ext cx="1295421" cy="304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Cereal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0.61893</cdr:y>
    </cdr:from>
    <cdr:to>
      <cdr:x>1</cdr:x>
      <cdr:y>0.68408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934179" y="2895600"/>
          <a:ext cx="1295421" cy="304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Sweets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0.68409</cdr:y>
    </cdr:from>
    <cdr:to>
      <cdr:x>1</cdr:x>
      <cdr:y>0.74924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934179" y="3200400"/>
          <a:ext cx="1295421" cy="304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Beverage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0.73295</cdr:y>
    </cdr:from>
    <cdr:to>
      <cdr:x>1</cdr:x>
      <cdr:y>0.7981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934179" y="3429000"/>
          <a:ext cx="1295421" cy="304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Snack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0.84259</cdr:x>
      <cdr:y>0.17374</cdr:y>
    </cdr:from>
    <cdr:to>
      <cdr:x>1</cdr:x>
      <cdr:y>0.23889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85000" y="8128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Fast Food Restaurant 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0.70037</cdr:y>
    </cdr:from>
    <cdr:to>
      <cdr:x>1</cdr:x>
      <cdr:y>0.76552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934200" y="32766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Cereal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0.57007</cdr:y>
    </cdr:from>
    <cdr:to>
      <cdr:x>1</cdr:x>
      <cdr:y>0.63522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934200" y="26670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Sweets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0.63522</cdr:y>
    </cdr:from>
    <cdr:to>
      <cdr:x>1</cdr:x>
      <cdr:y>0.70037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934200" y="29718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Beverage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0.84259</cdr:x>
      <cdr:y>0.76552</cdr:y>
    </cdr:from>
    <cdr:to>
      <cdr:x>1</cdr:x>
      <cdr:y>0.83068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934200" y="35814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Snack</a:t>
          </a:r>
          <a:r>
            <a:rPr lang="en-US" dirty="0" smtClean="0"/>
            <a:t> Ads</a:t>
          </a:r>
          <a:endParaRPr lang="en-US" sz="1100" dirty="0" smtClean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ABF2C3-4E37-48AD-B463-D58580C32A61}" type="datetime1">
              <a:rPr lang="en-US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F50237-C9D5-49AA-A628-2F627A5F00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39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056157-2956-4692-AD42-BE9118EBCF9D}" type="datetime1">
              <a:rPr lang="en-US"/>
              <a:pPr/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544C12-2068-4AA0-A1E8-6E043A962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361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48" charset="-128"/>
        <a:cs typeface="ＭＳ Ｐゴシック" pitchFamily="-4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667000"/>
            <a:ext cx="9144000" cy="3048000"/>
          </a:xfrm>
          <a:prstGeom prst="rect">
            <a:avLst/>
          </a:prstGeom>
          <a:solidFill>
            <a:srgbClr val="3F6F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4876800"/>
            <a:ext cx="9144000" cy="838200"/>
          </a:xfrm>
          <a:prstGeom prst="rect">
            <a:avLst/>
          </a:prstGeom>
          <a:solidFill>
            <a:srgbClr val="65A1A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15" descr="BTG_6-22_CMYK_web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7162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8963" y="2286000"/>
            <a:ext cx="6680200" cy="154305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2138" y="3825875"/>
            <a:ext cx="6677025" cy="750887"/>
          </a:xfrm>
        </p:spPr>
        <p:txBody>
          <a:bodyPr/>
          <a:lstStyle>
            <a:lvl1pPr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667000"/>
            <a:ext cx="9144000" cy="3048000"/>
          </a:xfrm>
          <a:prstGeom prst="rect">
            <a:avLst/>
          </a:prstGeom>
          <a:solidFill>
            <a:srgbClr val="3F6F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4876800"/>
            <a:ext cx="9144000" cy="838200"/>
          </a:xfrm>
          <a:prstGeom prst="rect">
            <a:avLst/>
          </a:prstGeom>
          <a:solidFill>
            <a:srgbClr val="65A1A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19" descr="BTG_CMYK_no_tag_final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0"/>
            <a:ext cx="167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8963" y="2286000"/>
            <a:ext cx="6680200" cy="154305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2138" y="3825875"/>
            <a:ext cx="6677025" cy="750887"/>
          </a:xfrm>
        </p:spPr>
        <p:txBody>
          <a:bodyPr/>
          <a:lstStyle>
            <a:lvl1pPr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667000"/>
            <a:ext cx="9144000" cy="3048000"/>
          </a:xfrm>
          <a:prstGeom prst="rect">
            <a:avLst/>
          </a:prstGeom>
          <a:solidFill>
            <a:srgbClr val="65A1A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4876800"/>
            <a:ext cx="9144000" cy="838200"/>
          </a:xfrm>
          <a:prstGeom prst="rect">
            <a:avLst/>
          </a:prstGeom>
          <a:solidFill>
            <a:srgbClr val="3F6F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19" descr="BTG_CMYK_no_tag_final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0"/>
            <a:ext cx="167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8963" y="2286000"/>
            <a:ext cx="6680200" cy="154305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2138" y="3825875"/>
            <a:ext cx="6677025" cy="750887"/>
          </a:xfrm>
        </p:spPr>
        <p:txBody>
          <a:bodyPr/>
          <a:lstStyle>
            <a:lvl1pPr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667000"/>
            <a:ext cx="9144000" cy="3048000"/>
          </a:xfrm>
          <a:prstGeom prst="rect">
            <a:avLst/>
          </a:prstGeom>
          <a:solidFill>
            <a:srgbClr val="E47C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4876800"/>
            <a:ext cx="9144000" cy="838200"/>
          </a:xfrm>
          <a:prstGeom prst="rect">
            <a:avLst/>
          </a:prstGeom>
          <a:solidFill>
            <a:srgbClr val="65A1A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19" descr="BTG_CMYK_no_tag_final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0"/>
            <a:ext cx="167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8963" y="2286000"/>
            <a:ext cx="6680200" cy="154305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2138" y="3825875"/>
            <a:ext cx="6677025" cy="750887"/>
          </a:xfrm>
        </p:spPr>
        <p:txBody>
          <a:bodyPr/>
          <a:lstStyle>
            <a:lvl1pPr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667000"/>
            <a:ext cx="9144000" cy="3048000"/>
          </a:xfrm>
          <a:prstGeom prst="rect">
            <a:avLst/>
          </a:prstGeom>
          <a:solidFill>
            <a:srgbClr val="E47C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4876800"/>
            <a:ext cx="9144000" cy="838200"/>
          </a:xfrm>
          <a:prstGeom prst="rect">
            <a:avLst/>
          </a:prstGeom>
          <a:solidFill>
            <a:srgbClr val="F5DC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19" descr="BTG_CMYK_no_tag_final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0"/>
            <a:ext cx="167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8963" y="2286000"/>
            <a:ext cx="6680200" cy="154305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2138" y="3825875"/>
            <a:ext cx="6677025" cy="750887"/>
          </a:xfrm>
        </p:spPr>
        <p:txBody>
          <a:bodyPr/>
          <a:lstStyle>
            <a:lvl1pPr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667000"/>
            <a:ext cx="9144000" cy="3048000"/>
          </a:xfrm>
          <a:prstGeom prst="rect">
            <a:avLst/>
          </a:prstGeom>
          <a:solidFill>
            <a:srgbClr val="F5DC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4876800"/>
            <a:ext cx="9144000" cy="838200"/>
          </a:xfrm>
          <a:prstGeom prst="rect">
            <a:avLst/>
          </a:prstGeom>
          <a:solidFill>
            <a:srgbClr val="3F6F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19" descr="BTG_CMYK_no_tag_final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0"/>
            <a:ext cx="167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8963" y="2286000"/>
            <a:ext cx="6680200" cy="1543050"/>
          </a:xfrm>
        </p:spPr>
        <p:txBody>
          <a:bodyPr/>
          <a:lstStyle>
            <a:lvl1pPr>
              <a:defRPr sz="3600" b="0">
                <a:solidFill>
                  <a:srgbClr val="E47C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2138" y="3825875"/>
            <a:ext cx="6677025" cy="750887"/>
          </a:xfrm>
        </p:spPr>
        <p:txBody>
          <a:bodyPr/>
          <a:lstStyle>
            <a:lvl1pPr>
              <a:buNone/>
              <a:defRPr b="0">
                <a:solidFill>
                  <a:srgbClr val="E47C2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5B4F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rgbClr val="5B4F3E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rgbClr val="5B4F3E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rgbClr val="5B4F3E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rgbClr val="5B4F3E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rgbClr val="5B4F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WJF_Title and Divider.jpg"/>
          <p:cNvPicPr>
            <a:picLocks noChangeAspect="1"/>
          </p:cNvPicPr>
          <p:nvPr userDrawn="1"/>
        </p:nvPicPr>
        <p:blipFill>
          <a:blip r:embed="rId2" cstate="print"/>
          <a:srcRect t="17778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WJF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450" y="381000"/>
            <a:ext cx="176371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6900"/>
            <a:ext cx="7772400" cy="1362075"/>
          </a:xfrm>
        </p:spPr>
        <p:txBody>
          <a:bodyPr anchor="t"/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 txBox="1">
            <a:spLocks/>
          </p:cNvSpPr>
          <p:nvPr/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 anchor="ctr"/>
          <a:lstStyle/>
          <a:p>
            <a:fld id="{4734AA9F-4CB0-4E13-A166-E0DB27A67C36}" type="slidenum">
              <a:rPr lang="en-US" sz="1000">
                <a:solidFill>
                  <a:srgbClr val="3F6F9E"/>
                </a:solidFill>
                <a:latin typeface="Georgia" charset="0"/>
              </a:rPr>
              <a:pPr/>
              <a:t>‹#›</a:t>
            </a:fld>
            <a:endParaRPr lang="en-US" sz="1000">
              <a:solidFill>
                <a:srgbClr val="3F6F9E"/>
              </a:solidFill>
              <a:latin typeface="Georgia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6553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– Second level</a:t>
            </a:r>
          </a:p>
          <a:p>
            <a:pPr lvl="2"/>
            <a:r>
              <a:rPr lang="en-US" smtClean="0"/>
              <a:t>– Third level</a:t>
            </a:r>
          </a:p>
          <a:p>
            <a:pPr lvl="3"/>
            <a:r>
              <a:rPr lang="en-US" smtClean="0"/>
              <a:t>– Fourth level</a:t>
            </a:r>
          </a:p>
          <a:p>
            <a:pPr lvl="4"/>
            <a:r>
              <a:rPr lang="en-US" smtClean="0"/>
              <a:t>– Fifth level</a:t>
            </a:r>
          </a:p>
        </p:txBody>
      </p:sp>
      <p:grpSp>
        <p:nvGrpSpPr>
          <p:cNvPr id="1030" name="Group 26"/>
          <p:cNvGrpSpPr>
            <a:grpSpLocks/>
          </p:cNvGrpSpPr>
          <p:nvPr/>
        </p:nvGrpSpPr>
        <p:grpSpPr bwMode="auto">
          <a:xfrm>
            <a:off x="228600" y="6477000"/>
            <a:ext cx="8686800" cy="36513"/>
            <a:chOff x="228600" y="6477000"/>
            <a:chExt cx="8686800" cy="36576"/>
          </a:xfrm>
        </p:grpSpPr>
        <p:sp>
          <p:nvSpPr>
            <p:cNvPr id="22" name="Oval 21"/>
            <p:cNvSpPr/>
            <p:nvPr userDrawn="1"/>
          </p:nvSpPr>
          <p:spPr bwMode="auto">
            <a:xfrm>
              <a:off x="228600" y="6477000"/>
              <a:ext cx="36513" cy="36576"/>
            </a:xfrm>
            <a:prstGeom prst="ellipse">
              <a:avLst/>
            </a:prstGeom>
            <a:noFill/>
            <a:ln w="6350" cap="flat" cmpd="sng" algn="ctr">
              <a:solidFill>
                <a:srgbClr val="5B4F3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1037" name="Straight Connector 22"/>
            <p:cNvCxnSpPr>
              <a:cxnSpLocks noChangeShapeType="1"/>
              <a:stCxn id="22" idx="6"/>
            </p:cNvCxnSpPr>
            <p:nvPr userDrawn="1"/>
          </p:nvCxnSpPr>
          <p:spPr bwMode="auto">
            <a:xfrm flipV="1">
              <a:off x="265174" y="6493529"/>
              <a:ext cx="8611203" cy="1759"/>
            </a:xfrm>
            <a:prstGeom prst="line">
              <a:avLst/>
            </a:prstGeom>
            <a:noFill/>
            <a:ln w="6350">
              <a:solidFill>
                <a:srgbClr val="5B4F3E"/>
              </a:solidFill>
              <a:round/>
              <a:headEnd/>
              <a:tailEnd/>
            </a:ln>
          </p:spPr>
        </p:cxnSp>
        <p:sp>
          <p:nvSpPr>
            <p:cNvPr id="24" name="Oval 23"/>
            <p:cNvSpPr/>
            <p:nvPr userDrawn="1"/>
          </p:nvSpPr>
          <p:spPr bwMode="auto">
            <a:xfrm>
              <a:off x="8878888" y="6477000"/>
              <a:ext cx="36512" cy="36576"/>
            </a:xfrm>
            <a:prstGeom prst="ellipse">
              <a:avLst/>
            </a:prstGeom>
            <a:noFill/>
            <a:ln w="6350" cap="flat" cmpd="sng" algn="ctr">
              <a:solidFill>
                <a:srgbClr val="5B4F3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031" name="Group 13"/>
          <p:cNvGrpSpPr>
            <a:grpSpLocks/>
          </p:cNvGrpSpPr>
          <p:nvPr/>
        </p:nvGrpSpPr>
        <p:grpSpPr bwMode="auto">
          <a:xfrm>
            <a:off x="8458200" y="6604000"/>
            <a:ext cx="103188" cy="147638"/>
            <a:chOff x="8458200" y="6604000"/>
            <a:chExt cx="103188" cy="147638"/>
          </a:xfrm>
        </p:grpSpPr>
        <p:cxnSp>
          <p:nvCxnSpPr>
            <p:cNvPr id="1034" name="Straight Connector 30"/>
            <p:cNvCxnSpPr>
              <a:cxnSpLocks noChangeShapeType="1"/>
            </p:cNvCxnSpPr>
            <p:nvPr userDrawn="1"/>
          </p:nvCxnSpPr>
          <p:spPr bwMode="auto">
            <a:xfrm rot="16200000" flipH="1">
              <a:off x="8487569" y="6677819"/>
              <a:ext cx="147638" cy="0"/>
            </a:xfrm>
            <a:prstGeom prst="line">
              <a:avLst/>
            </a:prstGeom>
            <a:noFill/>
            <a:ln w="6350">
              <a:solidFill>
                <a:srgbClr val="5B4F3E"/>
              </a:solidFill>
              <a:round/>
              <a:headEnd/>
              <a:tailEnd/>
            </a:ln>
          </p:spPr>
        </p:cxnSp>
        <p:cxnSp>
          <p:nvCxnSpPr>
            <p:cNvPr id="1035" name="Straight Connector 36"/>
            <p:cNvCxnSpPr>
              <a:cxnSpLocks noChangeShapeType="1"/>
            </p:cNvCxnSpPr>
            <p:nvPr userDrawn="1"/>
          </p:nvCxnSpPr>
          <p:spPr bwMode="auto">
            <a:xfrm rot="10800000" flipH="1">
              <a:off x="8458200" y="6675828"/>
              <a:ext cx="103188" cy="0"/>
            </a:xfrm>
            <a:prstGeom prst="line">
              <a:avLst/>
            </a:prstGeom>
            <a:noFill/>
            <a:ln w="6350">
              <a:solidFill>
                <a:srgbClr val="5B4F3E"/>
              </a:solidFill>
              <a:round/>
              <a:headEnd/>
              <a:tailEnd/>
            </a:ln>
          </p:spPr>
        </p:cxnSp>
      </p:grpSp>
      <p:pic>
        <p:nvPicPr>
          <p:cNvPr id="1032" name="Picture 13" descr="BTG_CMYK_no_tag_final.eps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6096000"/>
            <a:ext cx="167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4"/>
          <p:cNvSpPr txBox="1">
            <a:spLocks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000">
                <a:latin typeface="Georgia" charset="0"/>
                <a:ea typeface="Georgia" charset="0"/>
                <a:cs typeface="Georgia" charset="0"/>
              </a:rPr>
              <a:t>www.bridgingthegapresearch.org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19" r:id="rId7"/>
    <p:sldLayoutId id="2147484128" r:id="rId8"/>
    <p:sldLayoutId id="2147484120" r:id="rId9"/>
    <p:sldLayoutId id="2147484121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F6F9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F6F9E"/>
          </a:solidFill>
          <a:latin typeface="Georgia" pitchFamily="18" charset="0"/>
          <a:ea typeface="ＭＳ Ｐゴシック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F6F9E"/>
          </a:solidFill>
          <a:latin typeface="Georgia" pitchFamily="18" charset="0"/>
          <a:ea typeface="ＭＳ Ｐゴシック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F6F9E"/>
          </a:solidFill>
          <a:latin typeface="Georgia" pitchFamily="18" charset="0"/>
          <a:ea typeface="ＭＳ Ｐゴシック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F6F9E"/>
          </a:solidFill>
          <a:latin typeface="Georgia" pitchFamily="18" charset="0"/>
          <a:ea typeface="ＭＳ Ｐゴシック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1" fontAlgn="base" hangingPunct="1">
        <a:lnSpc>
          <a:spcPts val="2425"/>
        </a:lnSpc>
        <a:spcBef>
          <a:spcPct val="40000"/>
        </a:spcBef>
        <a:spcAft>
          <a:spcPct val="0"/>
        </a:spcAft>
        <a:buClr>
          <a:schemeClr val="tx1"/>
        </a:buClr>
        <a:defRPr sz="1600">
          <a:solidFill>
            <a:srgbClr val="5B4F3E"/>
          </a:solidFill>
          <a:latin typeface="Helvetica Neue"/>
          <a:ea typeface="+mn-ea"/>
          <a:cs typeface="Helvetica Neue"/>
        </a:defRPr>
      </a:lvl1pPr>
      <a:lvl2pPr marL="344488" indent="-173038" algn="l" rtl="0" eaLnBrk="1" fontAlgn="base" hangingPunct="1">
        <a:lnSpc>
          <a:spcPts val="2425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defRPr sz="1600">
          <a:solidFill>
            <a:srgbClr val="5B4F3E"/>
          </a:solidFill>
          <a:latin typeface="Helvetica Neue"/>
          <a:ea typeface="+mn-ea"/>
          <a:cs typeface="Helvetica Neue"/>
        </a:defRPr>
      </a:lvl2pPr>
      <a:lvl3pPr marL="793750" indent="-225425" algn="l" rtl="0" eaLnBrk="1" fontAlgn="base" hangingPunct="1">
        <a:lnSpc>
          <a:spcPts val="2425"/>
        </a:lnSpc>
        <a:spcBef>
          <a:spcPct val="50000"/>
        </a:spcBef>
        <a:spcAft>
          <a:spcPct val="0"/>
        </a:spcAft>
        <a:buClr>
          <a:schemeClr val="tx1"/>
        </a:buClr>
        <a:buFont typeface="Arial" charset="0"/>
        <a:defRPr sz="1600">
          <a:solidFill>
            <a:srgbClr val="5B4F3E"/>
          </a:solidFill>
          <a:latin typeface="Helvetica Neue"/>
          <a:ea typeface="+mn-ea"/>
          <a:cs typeface="Helvetica Neue"/>
        </a:defRPr>
      </a:lvl3pPr>
      <a:lvl4pPr marL="1257300" indent="-173038" algn="l" rtl="0" eaLnBrk="1" fontAlgn="base" hangingPunct="1">
        <a:lnSpc>
          <a:spcPts val="2425"/>
        </a:lnSpc>
        <a:spcBef>
          <a:spcPct val="50000"/>
        </a:spcBef>
        <a:spcAft>
          <a:spcPct val="0"/>
        </a:spcAft>
        <a:buClr>
          <a:schemeClr val="tx1"/>
        </a:buClr>
        <a:buFont typeface="Arial" charset="0"/>
        <a:defRPr sz="1600">
          <a:solidFill>
            <a:srgbClr val="5B4F3E"/>
          </a:solidFill>
          <a:latin typeface="Helvetica Neue"/>
          <a:ea typeface="+mn-ea"/>
          <a:cs typeface="Helvetica Neue"/>
        </a:defRPr>
      </a:lvl4pPr>
      <a:lvl5pPr marL="1773238" indent="-225425" algn="l" rtl="0" eaLnBrk="1" fontAlgn="base" hangingPunct="1">
        <a:lnSpc>
          <a:spcPts val="2425"/>
        </a:lnSpc>
        <a:spcBef>
          <a:spcPct val="50000"/>
        </a:spcBef>
        <a:spcAft>
          <a:spcPct val="0"/>
        </a:spcAft>
        <a:buClr>
          <a:schemeClr val="tx1"/>
        </a:buClr>
        <a:buFont typeface="Arial" charset="0"/>
        <a:defRPr sz="1600">
          <a:solidFill>
            <a:srgbClr val="5B4F3E"/>
          </a:solidFill>
          <a:latin typeface="Helvetica Neue"/>
          <a:ea typeface="+mn-ea"/>
          <a:cs typeface="Helvetica Neue"/>
        </a:defRPr>
      </a:lvl5pPr>
      <a:lvl6pPr marL="2230438" indent="-2254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6pPr>
      <a:lvl7pPr marL="2687638" indent="-2254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7pPr>
      <a:lvl8pPr marL="3144838" indent="-2254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8pPr>
      <a:lvl9pPr marL="3602038" indent="-2254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dgingthegapresearch.org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667000"/>
            <a:ext cx="8763000" cy="1543050"/>
          </a:xfrm>
        </p:spPr>
        <p:txBody>
          <a:bodyPr/>
          <a:lstStyle/>
          <a:p>
            <a:pPr algn="ctr" eaLnBrk="1" hangingPunct="1"/>
            <a:r>
              <a:rPr lang="en-US" sz="3400" dirty="0" smtClean="0"/>
              <a:t>Food Marketing to Children and Youths: </a:t>
            </a:r>
            <a:br>
              <a:rPr lang="en-US" sz="3400" dirty="0" smtClean="0"/>
            </a:br>
            <a:r>
              <a:rPr lang="en-US" sz="3400" dirty="0" smtClean="0"/>
              <a:t>Evidence from the Bridging the Gap Program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953000"/>
            <a:ext cx="8534400" cy="68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cap="small" dirty="0" smtClean="0"/>
              <a:t>Research Roundtable III: Food Advertising and Marketing to Children and Youth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Academy for Educational Development, Washington DC, April 5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</a:p>
          <a:p>
            <a:r>
              <a:rPr lang="en-US" b="1" dirty="0" smtClean="0"/>
              <a:t>April 4-5, 2011</a:t>
            </a:r>
            <a:endParaRPr lang="en-US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Helvetica Neue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5943600"/>
            <a:ext cx="6677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Helvetica Neue" charset="0"/>
                <a:ea typeface="+mn-ea"/>
                <a:cs typeface="Helvetica Neue"/>
              </a:rPr>
              <a:t>Lisa M. Powell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+mn-ea"/>
                <a:cs typeface="Helvetica Neue"/>
              </a:rPr>
              <a:t>, PhD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Helvetica Neue" charset="0"/>
                <a:ea typeface="+mn-ea"/>
                <a:cs typeface="Helvetica Neue"/>
              </a:rPr>
              <a:t>University of Illinois at Chicago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+mn-ea"/>
                <a:cs typeface="Helvetica Neue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Exposure to Food Advertisements per Day for Children by Year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6618429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Advertising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68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Exposure to Food Advertisements per Day for Children by Year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0133619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Advertising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Exposure to Food Advertisements per Day for Adolescents by Year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9408814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Advertising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5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553200" cy="681038"/>
          </a:xfrm>
        </p:spPr>
        <p:txBody>
          <a:bodyPr/>
          <a:lstStyle/>
          <a:p>
            <a:pPr algn="ctr"/>
            <a:r>
              <a:rPr lang="en-US" b="1" dirty="0" smtClean="0"/>
              <a:t>Nutritional Content Analysis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Food and beverage advertisements were assessed on the basis of: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/>
              <a:t>Saturated Fat </a:t>
            </a:r>
            <a:r>
              <a:rPr lang="en-US" dirty="0" smtClean="0"/>
              <a:t>(% Kcal): High &gt;10% Kcal from saturated fat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/>
              <a:t>Sugar</a:t>
            </a:r>
            <a:r>
              <a:rPr lang="en-US" dirty="0" smtClean="0"/>
              <a:t> (%Kcal): High &gt;25% Kcal from sugar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/>
              <a:t>Sodium</a:t>
            </a:r>
            <a:r>
              <a:rPr lang="en-US" dirty="0" smtClean="0"/>
              <a:t> (mg per 50g portion): High &gt;200mg of sodium per 50g portion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/>
              <a:t>Fiber</a:t>
            </a:r>
            <a:r>
              <a:rPr lang="en-US" dirty="0" smtClean="0"/>
              <a:t> (g per 50g portion): Low &lt;1.15g of fiber per 50g portion</a:t>
            </a:r>
          </a:p>
          <a:p>
            <a:pPr lvl="2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Nutritional Content was weighted by the ratings data to provide estimates of exposure to nutritional content</a:t>
            </a:r>
          </a:p>
          <a:p>
            <a:pPr lvl="2"/>
            <a:endParaRPr lang="en-US" dirty="0" smtClean="0"/>
          </a:p>
        </p:txBody>
      </p:sp>
      <p:sp>
        <p:nvSpPr>
          <p:cNvPr id="5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Nutritional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Nutritional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81038"/>
          </a:xfrm>
        </p:spPr>
        <p:txBody>
          <a:bodyPr/>
          <a:lstStyle/>
          <a:p>
            <a:pPr lvl="0" algn="ctr">
              <a:defRPr/>
            </a:pPr>
            <a:r>
              <a:rPr lang="en-US" b="1" dirty="0" smtClean="0"/>
              <a:t>Food Ads High in Saturated Fat, Sugar or Sodium</a:t>
            </a:r>
            <a:br>
              <a:rPr lang="en-US" b="1" dirty="0" smtClean="0"/>
            </a:br>
            <a:r>
              <a:rPr lang="en-US" sz="1600" b="1" dirty="0" smtClean="0"/>
              <a:t>Children Ages 2-5 Years</a:t>
            </a:r>
            <a:endParaRPr lang="en-US" b="1" dirty="0" smtClean="0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75856353"/>
              </p:ext>
            </p:extLst>
          </p:nvPr>
        </p:nvGraphicFramePr>
        <p:xfrm>
          <a:off x="304800" y="16002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9144000" cy="681038"/>
          </a:xfrm>
        </p:spPr>
        <p:txBody>
          <a:bodyPr/>
          <a:lstStyle/>
          <a:p>
            <a:pPr lvl="0" algn="ctr">
              <a:defRPr/>
            </a:pPr>
            <a:r>
              <a:rPr lang="en-US" b="1" dirty="0" smtClean="0"/>
              <a:t>Food Ads High in Saturated Fat, Sugar or Sodium</a:t>
            </a:r>
            <a:br>
              <a:rPr lang="en-US" b="1" dirty="0" smtClean="0"/>
            </a:br>
            <a:r>
              <a:rPr lang="en-US" sz="1600" b="1" dirty="0" smtClean="0"/>
              <a:t>Children Ages 6-11 Years</a:t>
            </a:r>
            <a:endParaRPr lang="en-US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9407083"/>
              </p:ext>
            </p:extLst>
          </p:nvPr>
        </p:nvGraphicFramePr>
        <p:xfrm>
          <a:off x="304800" y="16002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Nutritional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81038"/>
          </a:xfrm>
        </p:spPr>
        <p:txBody>
          <a:bodyPr/>
          <a:lstStyle/>
          <a:p>
            <a:pPr lvl="0" algn="ctr">
              <a:defRPr/>
            </a:pPr>
            <a:r>
              <a:rPr lang="en-US" b="1" dirty="0" smtClean="0"/>
              <a:t>Food Ads High in Saturated Fat, Sugar or Sodium</a:t>
            </a:r>
            <a:br>
              <a:rPr lang="en-US" b="1" dirty="0" smtClean="0"/>
            </a:br>
            <a:r>
              <a:rPr lang="en-US" sz="1600" b="1" dirty="0" smtClean="0"/>
              <a:t>Adolescents Ages 12-17 Years</a:t>
            </a:r>
            <a:endParaRPr lang="en-US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2445571"/>
              </p:ext>
            </p:extLst>
          </p:nvPr>
        </p:nvGraphicFramePr>
        <p:xfrm>
          <a:off x="304800" y="16002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Nutritional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600"/>
          </a:xfrm>
        </p:spPr>
        <p:txBody>
          <a:bodyPr/>
          <a:lstStyle/>
          <a:p>
            <a:pPr algn="ctr"/>
            <a:r>
              <a:rPr lang="en-US" b="1" dirty="0" smtClean="0"/>
              <a:t>Number of Ads Seen and Nutritional Content (%)</a:t>
            </a:r>
            <a:br>
              <a:rPr lang="en-US" b="1" dirty="0" smtClean="0"/>
            </a:br>
            <a:r>
              <a:rPr lang="en-US" b="1" dirty="0" smtClean="0"/>
              <a:t> of Ads for CFBAI vs. Non CFBAI Companies</a:t>
            </a:r>
            <a:br>
              <a:rPr lang="en-US" b="1" dirty="0" smtClean="0"/>
            </a:br>
            <a:endParaRPr lang="en-US" sz="1600" b="1" dirty="0"/>
          </a:p>
        </p:txBody>
      </p:sp>
      <p:sp>
        <p:nvSpPr>
          <p:cNvPr id="4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Nutritional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3929985"/>
              </p:ext>
            </p:extLst>
          </p:nvPr>
        </p:nvGraphicFramePr>
        <p:xfrm>
          <a:off x="381000" y="1295400"/>
          <a:ext cx="8142606" cy="4764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/>
                <a:gridCol w="625793"/>
                <a:gridCol w="625793"/>
                <a:gridCol w="1562417"/>
                <a:gridCol w="625793"/>
                <a:gridCol w="625793"/>
                <a:gridCol w="1562417"/>
              </a:tblGrid>
              <a:tr h="14630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 of Ads per Day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of Ads High in SFSUSO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30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Change 03-09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Change 03-09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Age 2-5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CFBAI Companies Food and Beverage Products Subtotal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-37.5%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94.0%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88.2%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-6.2%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Non CFBAI Companies Food and Beverage Products Subtotal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-1.3%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93.3%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79.0%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-15.3%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CFBAI Fast Food Companies Subtotal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4.9%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Non CFBAI Fast Food Companies Subtotals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38.8%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490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Age 6-11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CFBAI Companies Food and Beverage Products Subtotal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8.6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6.4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-25.2%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93.6%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88.2%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-5.8%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Non CFBAI Companies Food and Beverage Products Subtotal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-2.2%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93.6%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79.4%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-15.2%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CFBAI Fast Food Companies Subtotal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27.9%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Non CFBAI Fast Food Companies Subtotals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33.1%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85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681038"/>
          </a:xfrm>
        </p:spPr>
        <p:txBody>
          <a:bodyPr/>
          <a:lstStyle/>
          <a:p>
            <a:pPr algn="ctr"/>
            <a:r>
              <a:rPr lang="en-US" b="1" dirty="0" smtClean="0"/>
              <a:t>Summary: Results of CFBAI Companies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4958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General Mills remains the largest advertiser; moderate reduction in ads seen by 2-5y (-16%) and an increase for 6-11y (6%). 97% of ads seen are for unhealthy products.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Kellogg and Kraft ads are both down by about 40-50% for children, but about 9/10 ads still seen are for unhealthy products.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Coke ads are down substantially (-57%), only company other than Cadbury with less than 50% of ads for unhealthy products.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Pepsi ads down substantially (-70%), although 82% remain for unhealthy products.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Overall, there were significantly fewer food and beverage product ads seen by children from CFBAI companies (-38%) compared to the 1% reduction in non-CFBAI food companies. But that the vast majority of the CFBAI company ads (</a:t>
            </a:r>
            <a:r>
              <a:rPr lang="en-US" b="1" dirty="0" smtClean="0"/>
              <a:t>88%</a:t>
            </a:r>
            <a:r>
              <a:rPr lang="en-US" dirty="0" smtClean="0"/>
              <a:t>) seen, in 2009, continued to be for products that were high in either saturated fat, sugar or sodium.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Nutritional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781800" cy="304800"/>
          </a:xfrm>
        </p:spPr>
        <p:txBody>
          <a:bodyPr/>
          <a:lstStyle/>
          <a:p>
            <a:pPr algn="ctr"/>
            <a:r>
              <a:rPr lang="en-US" b="1" dirty="0" smtClean="0"/>
              <a:t>General Summary of Trends in Ad Content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48768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Positive reductions in exposure to food and beverage ads from 2003-09: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-33%, -22%  and -4% for 2-5y, 6-11y and 12-17y olds, respectively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Cereal: -30% for 2-5y; -11% for 6-11y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Sweets: -55% for 2-5y; -44% for 6-11y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Snacks: -43% for 2-5y; -32% % for 6-11y</a:t>
            </a:r>
          </a:p>
          <a:p>
            <a:pPr lvl="3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Beverages: -43% for 2-5y; -41% for 6-11y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But fast food ad exposure up substantially between 2003 and 2009: 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+21%, +31%  and +37% for 2-5y, 6-11y and 12-17y olds, respectively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vast majority of ads seen in 2009 continue to be for products that are either high in saturated fat, sugar, or sodium: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86%, 87% and 81% of ads seen by 2-5y, 6-11y and 12-17y olds, respectively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Summary and Policy Implications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553200" cy="68103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Bridging the Gap is…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 collaborative effort to assess the impacts of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policies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other environmental factors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on a variety of adolescent health-related behaviors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An RWJF initiative begun in 1997 with focus on adolescent alcohol, tobacco, and other drug use and related outcomes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More recently expanded to include youth eating practices, physical activity, and weight outcomes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Linked to the ongoing, NIDA-funded,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Monitoring the Future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study</a:t>
            </a:r>
          </a:p>
          <a:p>
            <a:endParaRPr lang="en-US" dirty="0" smtClean="0">
              <a:solidFill>
                <a:srgbClr val="000000"/>
              </a:solidFill>
              <a:latin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858000" cy="681038"/>
          </a:xfrm>
        </p:spPr>
        <p:txBody>
          <a:bodyPr/>
          <a:lstStyle/>
          <a:p>
            <a:pPr algn="ctr"/>
            <a:r>
              <a:rPr lang="en-US" b="1" dirty="0" smtClean="0"/>
              <a:t>Policy Implications of Trends in Ad Content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2672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Children, on average, continue to see more than 10 food-related ads on TV every day (teens see almost 15 ads per day)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Children and teens continue to be exposed mainly to food and beverage ads for products that are high in saturated fat, sugar or sodium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Study results suggest that industry self-regulation is limited in its effectiveness to substantially improve food-related advertising seen by children on TV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Key issues of concern for policymakers regarding CFBAI self-regulation: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No uniform nutritional standards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No uniform definition of child audiences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Does not address reach of ads in non-child programming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Does not apply to children age 12 and over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Summary and Policy Implications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8250237" cy="1543050"/>
          </a:xfrm>
        </p:spPr>
        <p:txBody>
          <a:bodyPr/>
          <a:lstStyle/>
          <a:p>
            <a:pPr eaLnBrk="1" hangingPunct="1"/>
            <a:r>
              <a:rPr lang="en-US" dirty="0" smtClean="0"/>
              <a:t>Community Obesity Measures Project:</a:t>
            </a:r>
            <a:br>
              <a:rPr lang="en-US" dirty="0" smtClean="0"/>
            </a:br>
            <a:r>
              <a:rPr lang="en-US" dirty="0" smtClean="0"/>
              <a:t>Food Marketing Measures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stFood_2010_FullFieldwork_year 1_FINAL_042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4651664" cy="60198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9" name="Picture 8" descr="FoodStore_2010_FullFieldwork_year 1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04800"/>
            <a:ext cx="4710546" cy="60960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0" name="Picture 9" descr="StreetSegment_2010_FullFieldwork_year 1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685800"/>
            <a:ext cx="4651664" cy="60198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553200" cy="68103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Food Environment Measures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Observational data collection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Food stores (supermarkets, grocery stores, convenience stores, gas stations, drug stores, dollar stores) 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Fast food restaurants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Measures and indices constructed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Availability, placement, pricing and quality of select food and beverage products and tobacco products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b="1" dirty="0" smtClean="0">
                <a:latin typeface="Calibri" pitchFamily="34" charset="0"/>
              </a:rPr>
              <a:t>Food/beverage and tobacco advertising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Nutrition information</a:t>
            </a:r>
          </a:p>
          <a:p>
            <a:endParaRPr lang="en-US" dirty="0" smtClean="0">
              <a:latin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20000" cy="68103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Physical Activity Environment Measures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Observational data collection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Fitness centers (YMCA, B&amp;G Clubs, JCCs, Commercial)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Community recreation centers and parks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PA Instructional schools (e.g., karate, dance)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sz="2000" b="1" dirty="0" smtClean="0">
                <a:latin typeface="Calibri" pitchFamily="34" charset="0"/>
              </a:rPr>
              <a:t>Street segments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Measures and indices constructed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Availability and quality of facilities; pricing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Safety, amenities, aesthetics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sz="2000" dirty="0" err="1" smtClean="0">
                <a:latin typeface="Calibri" pitchFamily="34" charset="0"/>
              </a:rPr>
              <a:t>Walkability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bikability</a:t>
            </a:r>
            <a:endParaRPr lang="en-US" sz="2000" dirty="0" smtClean="0">
              <a:latin typeface="Calibri" pitchFamily="34" charset="0"/>
            </a:endParaRPr>
          </a:p>
          <a:p>
            <a:endParaRPr lang="en-US" dirty="0" smtClean="0">
              <a:latin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553200" cy="68103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Policy Environment Measures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Local policy collection and coding: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Local ordinances and codes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Local zoning policies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Community master plans 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Local taxes on soda and candy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School district wellness policies and joint use agreements 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Menu labeling requirements</a:t>
            </a:r>
          </a:p>
          <a:p>
            <a:pPr marL="8001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Restrictions on fast food, formula restaurants</a:t>
            </a:r>
          </a:p>
          <a:p>
            <a:endParaRPr lang="en-US" dirty="0" smtClean="0">
              <a:latin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242050" cy="514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681038"/>
          </a:xfrm>
        </p:spPr>
        <p:txBody>
          <a:bodyPr/>
          <a:lstStyle/>
          <a:p>
            <a:pPr algn="ctr"/>
            <a:r>
              <a:rPr lang="en-US" dirty="0" smtClean="0"/>
              <a:t>BTG-Comp: Fast Food Observation Form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79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48600" cy="681038"/>
          </a:xfrm>
        </p:spPr>
        <p:txBody>
          <a:bodyPr/>
          <a:lstStyle/>
          <a:p>
            <a:pPr algn="ctr"/>
            <a:r>
              <a:rPr lang="en-US" b="1" dirty="0" smtClean="0"/>
              <a:t>Preliminary Results: 2010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BTG-Comp: Fast Food Observation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8690143"/>
              </p:ext>
            </p:extLst>
          </p:nvPr>
        </p:nvGraphicFramePr>
        <p:xfrm>
          <a:off x="381000" y="762000"/>
          <a:ext cx="8458200" cy="5266208"/>
        </p:xfrm>
        <a:graphic>
          <a:graphicData uri="http://schemas.openxmlformats.org/drawingml/2006/table">
            <a:tbl>
              <a:tblPr/>
              <a:tblGrid>
                <a:gridCol w="3845607"/>
                <a:gridCol w="2615013"/>
                <a:gridCol w="1997580"/>
              </a:tblGrid>
              <a:tr h="2867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B. EXTERIOR MARKETING 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17" marR="3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03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COUNT THE NUMBER OF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…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B1. </a:t>
                      </a:r>
                      <a:r>
                        <a:rPr lang="en-US" sz="18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 of Outlets with Advertisements on 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Building Exterior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B2</a:t>
                      </a:r>
                      <a:r>
                        <a:rPr lang="en-US" sz="1800" b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.% of Outlets </a:t>
                      </a:r>
                      <a:r>
                        <a:rPr lang="en-US" sz="18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with Advertisements 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on Property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17" marR="3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6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a.  All Advertisements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72.7%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37.6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3537">
                <a:tc>
                  <a:txBody>
                    <a:bodyPr/>
                    <a:lstStyle/>
                    <a:p>
                      <a:pPr marL="621030" marR="0" indent="-2844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1.  Ads that include a Price Promotion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49.9%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26.0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68">
                <a:tc>
                  <a:txBody>
                    <a:bodyPr/>
                    <a:lstStyle/>
                    <a:p>
                      <a:pPr marL="621030" marR="0" indent="-2844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2.  Ads that include a Food 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67.8%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31.3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68">
                <a:tc>
                  <a:txBody>
                    <a:bodyPr/>
                    <a:lstStyle/>
                    <a:p>
                      <a:pPr marL="621030" marR="0" indent="-2844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3.  Ads that include a Beverage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41.0%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17.2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68">
                <a:tc>
                  <a:txBody>
                    <a:bodyPr/>
                    <a:lstStyle/>
                    <a:p>
                      <a:pPr marL="8509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a.  Ads that include a Soda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20.4%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9.0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B3. Are there any ads with a …?</a:t>
                      </a:r>
                      <a:endParaRPr lang="en-US" sz="18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YES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217" marR="32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217" marR="32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6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a.  Dollar menu promotion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9.0%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217" marR="3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3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b.  Health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claim (grams of fat, #</a:t>
                      </a:r>
                      <a:r>
                        <a:rPr lang="en-US" sz="18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of calories)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7.3%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217" marR="3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c.  Cartoon character(s)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5.3%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217" marR="3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d.  TV or movie star or sports figure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2.8%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217" marR="3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e.  Kids’ meal toy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5.6%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217" marR="3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818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eriod" startAt="6"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Other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child-targeted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marketing</a:t>
                      </a:r>
                    </a:p>
                  </a:txBody>
                  <a:tcPr marL="34741" marR="3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4.2%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217" marR="3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79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681038"/>
          </a:xfrm>
        </p:spPr>
        <p:txBody>
          <a:bodyPr/>
          <a:lstStyle/>
          <a:p>
            <a:pPr algn="ctr"/>
            <a:r>
              <a:rPr lang="en-US" dirty="0" smtClean="0"/>
              <a:t>BTG-Comp Food Store Observation Form 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535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701126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43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1038"/>
          </a:xfrm>
        </p:spPr>
        <p:txBody>
          <a:bodyPr/>
          <a:lstStyle/>
          <a:p>
            <a:pPr algn="ctr"/>
            <a:r>
              <a:rPr lang="en-US" b="1" dirty="0" smtClean="0"/>
              <a:t>Preliminary Results: 2010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BTG-Comp </a:t>
            </a:r>
            <a:r>
              <a:rPr lang="en-US" dirty="0"/>
              <a:t>Food Store </a:t>
            </a:r>
            <a:r>
              <a:rPr lang="en-US" dirty="0" smtClean="0"/>
              <a:t>Observation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788000"/>
              </p:ext>
            </p:extLst>
          </p:nvPr>
        </p:nvGraphicFramePr>
        <p:xfrm>
          <a:off x="304800" y="1066800"/>
          <a:ext cx="8534400" cy="4767072"/>
        </p:xfrm>
        <a:graphic>
          <a:graphicData uri="http://schemas.openxmlformats.org/drawingml/2006/table">
            <a:tbl>
              <a:tblPr/>
              <a:tblGrid>
                <a:gridCol w="3341496"/>
                <a:gridCol w="1664346"/>
                <a:gridCol w="861558"/>
                <a:gridCol w="2667000"/>
              </a:tblGrid>
              <a:tr h="27040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K. OUTDOOR ADVERTISING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/>
                          <a:ea typeface="Calibri"/>
                          <a:cs typeface="Times New Roman"/>
                        </a:rPr>
                        <a:t>COUNT THE NUMBER OF…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K1. 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% of Outlets with Advertisements on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Building Exterior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K2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. % of Outlets</a:t>
                      </a: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with 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Advertisements 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Property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6132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b.  All Food and/or Beverage Advertisements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b="1" i="1" dirty="0">
                          <a:latin typeface="Calibri"/>
                          <a:ea typeface="Calibri"/>
                          <a:cs typeface="Times New Roman"/>
                        </a:rPr>
                        <a:t>IF 20+, CODE 20)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55.7%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30.2%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1327">
                <a:tc>
                  <a:txBody>
                    <a:bodyPr/>
                    <a:lstStyle/>
                    <a:p>
                      <a:pPr marL="3429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  Ads that include a Price Promotion</a:t>
                      </a: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36.6%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23.5%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27">
                <a:tc>
                  <a:txBody>
                    <a:bodyPr/>
                    <a:lstStyle/>
                    <a:p>
                      <a:pPr marL="4572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2.  Ads that include a Food</a:t>
                      </a: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37.6%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13.2%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82">
                <a:tc>
                  <a:txBody>
                    <a:bodyPr/>
                    <a:lstStyle/>
                    <a:p>
                      <a:pPr marL="68580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a.  Ads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that include Fresh Produce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(Salad, fruit, vegetables)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6.2%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1.8%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27">
                <a:tc>
                  <a:txBody>
                    <a:bodyPr/>
                    <a:lstStyle/>
                    <a:p>
                      <a:pPr marL="3429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3.  Ads that include a Beverage</a:t>
                      </a: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42.9%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24.3%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27">
                <a:tc>
                  <a:txBody>
                    <a:bodyPr/>
                    <a:lstStyle/>
                    <a:p>
                      <a:pPr marL="97155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a.  Ads that include Regular Soda </a:t>
                      </a: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21.3%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17.3%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27">
                <a:tc>
                  <a:txBody>
                    <a:bodyPr/>
                    <a:lstStyle/>
                    <a:p>
                      <a:pPr marL="5143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a1.  Ads that include Diet Soda </a:t>
                      </a: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New variable for 2011 Form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327">
                <a:tc>
                  <a:txBody>
                    <a:bodyPr/>
                    <a:lstStyle/>
                    <a:p>
                      <a:pPr marL="1028700" marR="0" indent="-5143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b.  Ads that include Regular Energy Drink </a:t>
                      </a: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11.5%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4.4%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9" marR="48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44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4572000" y="533400"/>
            <a:ext cx="3962400" cy="10763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chemeClr val="bg1"/>
                </a:solidFill>
                <a:latin typeface="Times New Roman" pitchFamily="18" charset="0"/>
              </a:rPr>
              <a:t>University of Michigan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Lloyd Johnston, Project Director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Institute for Social Research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04800" y="3581400"/>
            <a:ext cx="4419600" cy="10763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chemeClr val="bg1"/>
                </a:solidFill>
                <a:latin typeface="Times New Roman" pitchFamily="18" charset="0"/>
              </a:rPr>
              <a:t>University of Illinois at Chicago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Frank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Chaloupka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Project Director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Health Policy Center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5334000" y="2895600"/>
            <a:ext cx="3124200" cy="8318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Youth, Education and Society (YES!)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334000" y="1828800"/>
            <a:ext cx="3124200" cy="8318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Monitoring the Future (MTF)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1066800" y="4800600"/>
            <a:ext cx="36576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ImpacTeen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>
            <a:off x="4724400" y="1600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>
            <a:off x="4724400" y="220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>
            <a:off x="47244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>
            <a:off x="609600" y="4648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>
            <a:off x="609600" y="571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591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3048000" cy="1468438"/>
          </a:xfrm>
          <a:prstGeom prst="rect">
            <a:avLst/>
          </a:prstGeom>
          <a:noFill/>
        </p:spPr>
      </p:pic>
      <p:pic>
        <p:nvPicPr>
          <p:cNvPr id="16591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00"/>
            <a:ext cx="3048000" cy="1385887"/>
          </a:xfrm>
          <a:prstGeom prst="rect">
            <a:avLst/>
          </a:prstGeom>
          <a:noFill/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36576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</a:rPr>
              <a:t>Food &amp; Fitness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096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681038"/>
          </a:xfrm>
        </p:spPr>
        <p:txBody>
          <a:bodyPr/>
          <a:lstStyle/>
          <a:p>
            <a:pPr algn="ctr"/>
            <a:r>
              <a:rPr lang="en-US" dirty="0" smtClean="0"/>
              <a:t>BTG-Comp: Street Advertising Grid 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97" y="762000"/>
            <a:ext cx="7498006" cy="527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26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681038"/>
          </a:xfrm>
        </p:spPr>
        <p:txBody>
          <a:bodyPr/>
          <a:lstStyle/>
          <a:p>
            <a:pPr algn="ctr"/>
            <a:r>
              <a:rPr lang="en-US" dirty="0"/>
              <a:t>BTG-Comp: Street Advertising Grid 2011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0261090"/>
              </p:ext>
            </p:extLst>
          </p:nvPr>
        </p:nvGraphicFramePr>
        <p:xfrm>
          <a:off x="152400" y="838200"/>
          <a:ext cx="8839199" cy="516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228600"/>
                <a:gridCol w="2362199"/>
                <a:gridCol w="228600"/>
                <a:gridCol w="1981200"/>
              </a:tblGrid>
              <a:tr h="33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E1. Content of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E2. Ad Placement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E3. Ad Size</a:t>
                      </a:r>
                    </a:p>
                  </a:txBody>
                  <a:tcPr/>
                </a:tc>
              </a:tr>
              <a:tr h="12915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Beverages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400" dirty="0" smtClean="0"/>
                        <a:t>a. Regular Soda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400" dirty="0" smtClean="0"/>
                        <a:t>     a1. Diet Soda</a:t>
                      </a:r>
                    </a:p>
                    <a:p>
                      <a:r>
                        <a:rPr lang="en-US" sz="1400" dirty="0" smtClean="0"/>
                        <a:t>b. Regular Energy Drink</a:t>
                      </a:r>
                    </a:p>
                    <a:p>
                      <a:r>
                        <a:rPr lang="en-US" sz="1400" dirty="0" smtClean="0"/>
                        <a:t>c. Other Non-alcoholic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Free-standing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Billboard  or larger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  <a:tr h="59611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d. Quick Service Restaurant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Attached to a wall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Smaller than a billboard  &lt;72 </a:t>
                      </a:r>
                      <a:r>
                        <a:rPr lang="en-US" sz="1400" dirty="0" err="1" smtClean="0"/>
                        <a:t>sq</a:t>
                      </a:r>
                      <a:r>
                        <a:rPr lang="en-US" sz="1400" dirty="0" smtClean="0"/>
                        <a:t> feet</a:t>
                      </a:r>
                    </a:p>
                  </a:txBody>
                  <a:tcPr/>
                </a:tc>
              </a:tr>
              <a:tr h="33117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e. Food Store (w/food/</a:t>
                      </a:r>
                      <a:r>
                        <a:rPr lang="en-US" sz="1400" b="0" dirty="0" err="1" smtClean="0"/>
                        <a:t>bev</a:t>
                      </a:r>
                      <a:r>
                        <a:rPr lang="en-US" sz="1400" b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Attached to something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33117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f. PA Product or 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33117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g. PA Service, Facility or Participatory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1291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Health of Anti-Tax Message</a:t>
                      </a:r>
                    </a:p>
                    <a:p>
                      <a:pPr lvl="0"/>
                      <a:r>
                        <a:rPr lang="en-US" sz="1400" dirty="0" smtClean="0"/>
                        <a:t>h. Nutrition, Healthy  Eating, Healthy Weight</a:t>
                      </a:r>
                    </a:p>
                    <a:p>
                      <a:pPr lvl="0"/>
                      <a:r>
                        <a:rPr lang="en-US" sz="1400" dirty="0" smtClean="0"/>
                        <a:t>i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US" sz="1400" dirty="0" smtClean="0"/>
                        <a:t>Exercise, Physical Activity</a:t>
                      </a:r>
                    </a:p>
                    <a:p>
                      <a:pPr lvl="0"/>
                      <a:r>
                        <a:rPr lang="en-US" sz="1400" dirty="0" smtClean="0"/>
                        <a:t>j. Tobacco-free Lifestyle</a:t>
                      </a:r>
                    </a:p>
                    <a:p>
                      <a:pPr lvl="0"/>
                      <a:r>
                        <a:rPr lang="en-US" sz="1400" dirty="0" smtClean="0"/>
                        <a:t>     j1. Anti-tax Message (food/</a:t>
                      </a:r>
                      <a:r>
                        <a:rPr lang="en-US" sz="1400" dirty="0" err="1" smtClean="0"/>
                        <a:t>bev</a:t>
                      </a:r>
                      <a:r>
                        <a:rPr lang="en-US" sz="1400" dirty="0" smtClean="0"/>
                        <a:t>/tobacco)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/>
                </a:tc>
              </a:tr>
              <a:tr h="331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Screen Entertainment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/>
                </a:tc>
              </a:tr>
              <a:tr h="331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Cell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02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382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Lisa Powell</a:t>
            </a:r>
          </a:p>
          <a:p>
            <a:pPr algn="ctr"/>
            <a:r>
              <a:rPr lang="en-US" b="1" u="sng" dirty="0" smtClean="0">
                <a:solidFill>
                  <a:srgbClr val="00B0F0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  <a:latin typeface="Arial" pitchFamily="34" charset="0"/>
              </a:rPr>
              <a:t>powelll@uic.edu</a:t>
            </a:r>
          </a:p>
          <a:p>
            <a:pPr algn="ctr"/>
            <a:endParaRPr lang="en-US" b="1" u="sng" dirty="0" smtClean="0">
              <a:solidFill>
                <a:srgbClr val="00B0F0"/>
              </a:solidFill>
              <a:uFill>
                <a:solidFill>
                  <a:schemeClr val="accent2">
                    <a:lumMod val="40000"/>
                    <a:lumOff val="60000"/>
                  </a:schemeClr>
                </a:solidFill>
              </a:uFill>
              <a:latin typeface="Arial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</a:rPr>
              <a:t>ImpacTeen</a:t>
            </a:r>
            <a:endParaRPr lang="en-US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b="1" u="sng" dirty="0" smtClean="0">
                <a:solidFill>
                  <a:srgbClr val="00B0F0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  <a:latin typeface="Arial" pitchFamily="34" charset="0"/>
              </a:rPr>
              <a:t>http://www.impacteen.org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Bridging the Gap</a:t>
            </a:r>
          </a:p>
          <a:p>
            <a:pPr algn="ctr"/>
            <a:r>
              <a:rPr lang="en-US" b="1" u="sng" dirty="0" smtClean="0">
                <a:solidFill>
                  <a:srgbClr val="00B0F0"/>
                </a:solidFill>
                <a:latin typeface="Arial" pitchFamily="34" charset="0"/>
                <a:hlinkClick r:id="rId2"/>
              </a:rPr>
              <a:t>http://www.bridgingthegapresearch.org</a:t>
            </a:r>
            <a:endParaRPr lang="en-US" b="1" u="sng" dirty="0" smtClean="0">
              <a:solidFill>
                <a:srgbClr val="00B0F0"/>
              </a:solidFill>
              <a:latin typeface="Arial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sz="1800" b="1" dirty="0" smtClean="0">
              <a:latin typeface="Arial" pitchFamily="34" charset="0"/>
            </a:endParaRPr>
          </a:p>
          <a:p>
            <a:pPr algn="ctr"/>
            <a:endParaRPr lang="en-US" sz="1800" b="1" dirty="0" smtClean="0">
              <a:latin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419600" cy="198755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27432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PI: Frank Chaloupka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Co-Investigators and key staff include: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Lisa Powell, Jamie Chriqui, Lindsey Turner,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Dianne Barker, Leah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Rimkus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Sandy Slater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Sherry Emery, Glen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Szczypka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Lisa Nicholson,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Dan Taber,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Roy Wada,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Jidong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Huang, Rebecca Schermbeck, Anna Sandoval, and others…….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28600" y="0"/>
            <a:ext cx="8763000" cy="6858000"/>
          </a:xfrm>
          <a:prstGeom prst="ellipse">
            <a:avLst/>
          </a:prstGeom>
          <a:solidFill>
            <a:srgbClr val="3366FF"/>
          </a:solidFill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0" y="381000"/>
            <a:ext cx="2971800" cy="32861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600" b="1">
                <a:latin typeface="Arial" charset="0"/>
              </a:rPr>
              <a:t>State and National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91400" y="1524000"/>
            <a:ext cx="1219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National food and beverage television advertising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295400" y="685800"/>
            <a:ext cx="6858000" cy="5524500"/>
          </a:xfrm>
          <a:prstGeom prst="ellipse">
            <a:avLst/>
          </a:prstGeom>
          <a:solidFill>
            <a:srgbClr val="99FFCC">
              <a:alpha val="5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00400" y="990600"/>
            <a:ext cx="2667000" cy="32861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600" b="1">
                <a:latin typeface="Arial" charset="0"/>
              </a:rPr>
              <a:t>Local and Community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133600" y="1295400"/>
            <a:ext cx="4953000" cy="4305300"/>
          </a:xfrm>
          <a:prstGeom prst="ellipse">
            <a:avLst/>
          </a:prstGeom>
          <a:solidFill>
            <a:srgbClr val="CCFF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0" y="1828800"/>
            <a:ext cx="3048000" cy="32861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600" b="1">
                <a:latin typeface="Arial" charset="0"/>
              </a:rPr>
              <a:t>School and Organizational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6600" y="2209800"/>
            <a:ext cx="2514600" cy="2209800"/>
          </a:xfrm>
          <a:prstGeom prst="ellipse">
            <a:avLst/>
          </a:prstGeom>
          <a:solidFill>
            <a:srgbClr val="E0FBB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8000" y="2743200"/>
            <a:ext cx="2819400" cy="34131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Individual and Household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43000" y="4876800"/>
            <a:ext cx="990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  <a:latin typeface="Arial" charset="0"/>
              </a:rPr>
              <a:t>State taxation of beverages, snack foods, and restaurant food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76400" y="1752600"/>
            <a:ext cx="1066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1227F2"/>
                </a:solidFill>
                <a:latin typeface="Arial" charset="0"/>
              </a:rPr>
              <a:t>Availability and accessibility of physical activity opportunities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828800" y="1371600"/>
            <a:ext cx="5638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Planned annual community data collection and ongoing district wellness policy collection and coding (UIC)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29200" y="5334000"/>
            <a:ext cx="1676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1227F2"/>
                </a:solidFill>
                <a:latin typeface="Arial" charset="0"/>
              </a:rPr>
              <a:t> Characteristics of the built environment that impact on physical activity 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629400" y="2209800"/>
            <a:ext cx="1524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 dirty="0">
                <a:solidFill>
                  <a:srgbClr val="1227F2"/>
                </a:solidFill>
                <a:latin typeface="Arial" charset="0"/>
              </a:rPr>
              <a:t>Local zoning codes, regulations, and ordinances that can impact on healthy eating and physical activity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010400" y="5181600"/>
            <a:ext cx="11430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  <a:latin typeface="Arial" charset="0"/>
              </a:rPr>
              <a:t>State policies related to healthy eating and physical activity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705600" y="3962400"/>
            <a:ext cx="14478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1227F2"/>
                </a:solidFill>
                <a:latin typeface="Arial" charset="0"/>
              </a:rPr>
              <a:t>Marketing of healthy/unhealthy foods and beverages in communities</a:t>
            </a:r>
          </a:p>
          <a:p>
            <a:pPr algn="ctr" eaLnBrk="1" hangingPunct="1"/>
            <a:endParaRPr lang="en-US" sz="1000">
              <a:solidFill>
                <a:srgbClr val="1227F2"/>
              </a:solidFill>
              <a:latin typeface="Arial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362200" y="685800"/>
            <a:ext cx="4724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Annual collection of state policies and commercial data (UIC)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90800" y="53340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1227F2"/>
                </a:solidFill>
                <a:latin typeface="Arial" charset="0"/>
              </a:rPr>
              <a:t>Availability and accessibility of healthy food and beverages in stores and restaurants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28600" y="3048000"/>
            <a:ext cx="1143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  <a:latin typeface="Arial" charset="0"/>
              </a:rPr>
              <a:t>State level policies and legislation around Safe Routes to School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886200" y="6248400"/>
            <a:ext cx="1447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  <a:latin typeface="Arial" charset="0"/>
              </a:rPr>
              <a:t>State policies related to school district wellness policies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971800" y="3048000"/>
            <a:ext cx="297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Annual  MTF surveys (ISR-UM) </a:t>
            </a:r>
          </a:p>
          <a:p>
            <a:pPr algn="ctr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Commercial data (UIC)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029200" y="4191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Awareness and implementation of Alliance for a Healthier Generation Guidelines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590800" y="2209800"/>
            <a:ext cx="403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Annual YES (ISR-UM) and </a:t>
            </a:r>
          </a:p>
          <a:p>
            <a:pPr algn="ctr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Food &amp; Fitness surveys (UIC)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581400" y="3505200"/>
            <a:ext cx="2057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Self-reported height and weight, physical activity,</a:t>
            </a:r>
          </a:p>
          <a:p>
            <a:pPr algn="ctr"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and measures of healthy eating </a:t>
            </a:r>
          </a:p>
          <a:p>
            <a:pPr algn="ctr"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Household food expenditures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514600" y="4114800"/>
            <a:ext cx="1295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Frequency and length of physical education and recess</a:t>
            </a:r>
            <a:endParaRPr lang="en-US" sz="1000">
              <a:latin typeface="Arial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209800" y="3048000"/>
            <a:ext cx="10668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Presence and content of vending machines at school</a:t>
            </a:r>
            <a:endParaRPr lang="en-US" sz="1000">
              <a:latin typeface="Arial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562600" y="2362200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Marketing of food/beverages at school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143000" y="2667000"/>
            <a:ext cx="1447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1227F2"/>
                </a:solidFill>
                <a:latin typeface="Arial" charset="0"/>
              </a:rPr>
              <a:t>Comprehensiveness of school district wellness policies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219200" y="3733800"/>
            <a:ext cx="1219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1227F2"/>
                </a:solidFill>
                <a:latin typeface="Arial" charset="0"/>
              </a:rPr>
              <a:t>Information on healthy eating and physical activity opportunities from key informant interviews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791200" y="3200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rgbClr val="000000"/>
                </a:solidFill>
                <a:latin typeface="Arial" charset="0"/>
              </a:rPr>
              <a:t>Availability of various foods/beverages in the school environment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8001000" y="3048000"/>
            <a:ext cx="11430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Arial" charset="0"/>
              </a:rPr>
              <a:t>Market-level PSAs related to healthy eating, physical activity, and obesity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209800" y="0"/>
            <a:ext cx="4724400" cy="328613"/>
          </a:xfrm>
          <a:prstGeom prst="rect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Bridging the Gap - Obesity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505200" y="4724400"/>
            <a:ext cx="1447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latin typeface="Arial" charset="0"/>
              </a:rPr>
              <a:t>Implementation of school district wellness policies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457200" y="1676400"/>
            <a:ext cx="11430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  <a:latin typeface="Arial" charset="0"/>
              </a:rPr>
              <a:t>State level policies addressing the built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6096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 dirty="0">
                <a:solidFill>
                  <a:srgbClr val="2053A3"/>
                </a:solidFill>
                <a:latin typeface="Calibri" pitchFamily="34" charset="0"/>
              </a:rPr>
              <a:t>Bridging the Gap data include …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457200" y="15240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Monitoring the Future Surveys of adolescents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Household food purchases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HomeScan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Surveys of primary and secondary school administrators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School district wellness policies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Community-level observations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Community-level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ordinances and regulations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Market and national level television advertising exposure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State-level policies and regulations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Variety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of archival data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8250237" cy="1066800"/>
          </a:xfrm>
        </p:spPr>
        <p:txBody>
          <a:bodyPr/>
          <a:lstStyle/>
          <a:p>
            <a:r>
              <a:rPr lang="en-US" sz="3200" dirty="0" smtClean="0"/>
              <a:t>Children’s Exposure to Food-related Advertising on TV</a:t>
            </a:r>
          </a:p>
        </p:txBody>
      </p:sp>
      <p:sp>
        <p:nvSpPr>
          <p:cNvPr id="4" name="Subtitle 8"/>
          <p:cNvSpPr txBox="1">
            <a:spLocks/>
          </p:cNvSpPr>
          <p:nvPr/>
        </p:nvSpPr>
        <p:spPr bwMode="auto">
          <a:xfrm>
            <a:off x="533400" y="4038600"/>
            <a:ext cx="66770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425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+mn-ea"/>
                <a:cs typeface="Helvetica Neue"/>
              </a:rPr>
              <a:t>Nielsen Media Research Ratings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53200" cy="681038"/>
          </a:xfrm>
        </p:spPr>
        <p:txBody>
          <a:bodyPr/>
          <a:lstStyle/>
          <a:p>
            <a:pPr algn="ctr"/>
            <a:r>
              <a:rPr lang="en-US" b="1" dirty="0" smtClean="0"/>
              <a:t>Advertising Data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4953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Targeted Ratings Points (TRPs) data on exposure to ads seen on TV obtained from Nielsen Media Research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Ratings cover all programming seen by children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Ratings points measure the reach and frequency of advertising. For example, a commercial with 80 TRPs for 2-5 year olds per month is estimated to have been seen an average of one time by 80% of children 2-5 over the defined period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Ratings by: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Year: 2003, 2005, 2007, and 2009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Age Groups: 2-5y, 6-11y, and 12-17y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Race: All children, separately by white and black. Study does not include separate ratings for Hispanic children nor does it cover Spanish Language TV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Food-related advertising categorized as: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Cereal, Sweets, Snacks, Beverages,  Fast Food Restaurants, Full-service Restaurants, and Other</a:t>
            </a:r>
          </a:p>
        </p:txBody>
      </p:sp>
      <p:sp>
        <p:nvSpPr>
          <p:cNvPr id="5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Advertising Data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53400" cy="457200"/>
          </a:xfrm>
        </p:spPr>
        <p:txBody>
          <a:bodyPr/>
          <a:lstStyle/>
          <a:p>
            <a:r>
              <a:rPr lang="en-US" sz="2200" b="1" dirty="0" smtClean="0"/>
              <a:t>Number of Food-Related Ads Per Day, By Year and Age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539607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5107"/>
                <a:gridCol w="754380"/>
                <a:gridCol w="754380"/>
                <a:gridCol w="754380"/>
                <a:gridCol w="754380"/>
                <a:gridCol w="25069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Food-Related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Change 2003-2009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Children Age 2-5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13.3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12.1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11.5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10.9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-17.9%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Children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Age 6-11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13.6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13.1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12.7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-6.9%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Adolescents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Ages 12-17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13.1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13.6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10.4%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181"/>
          <p:cNvSpPr txBox="1">
            <a:spLocks noChangeArrowheads="1"/>
          </p:cNvSpPr>
          <p:nvPr/>
        </p:nvSpPr>
        <p:spPr bwMode="auto">
          <a:xfrm>
            <a:off x="228600" y="228600"/>
            <a:ext cx="7467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5B4F3E">
                    <a:alpha val="75000"/>
                  </a:srgbClr>
                </a:solidFill>
                <a:latin typeface="+mj-lt"/>
                <a:ea typeface="ＭＳ Ｐゴシック" pitchFamily="-48" charset="-128"/>
              </a:rPr>
              <a:t>Advertising Content</a:t>
            </a:r>
            <a:endParaRPr lang="en-US" sz="1200" dirty="0">
              <a:solidFill>
                <a:srgbClr val="5B4F3E">
                  <a:alpha val="75000"/>
                </a:srgbClr>
              </a:solidFill>
              <a:latin typeface="+mj-lt"/>
              <a:ea typeface="ＭＳ Ｐゴシック" pitchFamily="-48" charset="-128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228600" y="2743200"/>
          <a:ext cx="8539607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5107"/>
                <a:gridCol w="754380"/>
                <a:gridCol w="754380"/>
                <a:gridCol w="754380"/>
                <a:gridCol w="754380"/>
                <a:gridCol w="25069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Food &amp; Bev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Products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Change 2003-2009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Children Age 2-5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-32.5%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Children</a:t>
                      </a:r>
                      <a:r>
                        <a:rPr lang="en-US" sz="1800" baseline="0" dirty="0" smtClean="0"/>
                        <a:t> Age 6-11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-21.7%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Adolescents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Ages 12-17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-4.4%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228600" y="4495800"/>
          <a:ext cx="8539607" cy="151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5107"/>
                <a:gridCol w="754380"/>
                <a:gridCol w="754380"/>
                <a:gridCol w="754380"/>
                <a:gridCol w="754380"/>
                <a:gridCol w="25069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Fast Food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Change 2003-2009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Children Age 2-5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28.7%</a:t>
                      </a:r>
                      <a:endParaRPr lang="en-US" sz="18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Children</a:t>
                      </a:r>
                      <a:r>
                        <a:rPr lang="en-US" sz="1800" baseline="0" dirty="0" smtClean="0"/>
                        <a:t> Age 6-11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35.4%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Adolescents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Ages 12-17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40.4%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WJF_BTG_TEMPLATE_final">
  <a:themeElements>
    <a:clrScheme name="RWJF Chart and Graph Standards">
      <a:dk1>
        <a:srgbClr val="58595C"/>
      </a:dk1>
      <a:lt1>
        <a:srgbClr val="FFFFFF"/>
      </a:lt1>
      <a:dk2>
        <a:srgbClr val="808082"/>
      </a:dk2>
      <a:lt2>
        <a:srgbClr val="AFAFAF"/>
      </a:lt2>
      <a:accent1>
        <a:srgbClr val="416D19"/>
      </a:accent1>
      <a:accent2>
        <a:srgbClr val="065293"/>
      </a:accent2>
      <a:accent3>
        <a:srgbClr val="4E2A79"/>
      </a:accent3>
      <a:accent4>
        <a:srgbClr val="DE7C24"/>
      </a:accent4>
      <a:accent5>
        <a:srgbClr val="EBBA50"/>
      </a:accent5>
      <a:accent6>
        <a:srgbClr val="153369"/>
      </a:accent6>
      <a:hlink>
        <a:srgbClr val="035745"/>
      </a:hlink>
      <a:folHlink>
        <a:srgbClr val="E1D9D1"/>
      </a:folHlink>
    </a:clrScheme>
    <a:fontScheme name="RWJF CHarts and Graphs">
      <a:majorFont>
        <a:latin typeface="Georgi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RWJF TEMPLATE 04.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3">
        <a:dk1>
          <a:srgbClr val="6EC82D"/>
        </a:dk1>
        <a:lt1>
          <a:srgbClr val="FFFFFF"/>
        </a:lt1>
        <a:dk2>
          <a:srgbClr val="004BB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DAA2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12225</TotalTime>
  <Words>2198</Words>
  <Application>Microsoft Office PowerPoint</Application>
  <PresentationFormat>On-screen Show (4:3)</PresentationFormat>
  <Paragraphs>444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RWJF_BTG_TEMPLATE_final</vt:lpstr>
      <vt:lpstr>Food Marketing to Children and Youths:  Evidence from the Bridging the Gap Program</vt:lpstr>
      <vt:lpstr>Bridging the Gap is…</vt:lpstr>
      <vt:lpstr>Slide 3</vt:lpstr>
      <vt:lpstr>Slide 4</vt:lpstr>
      <vt:lpstr>Slide 5</vt:lpstr>
      <vt:lpstr>Slide 6</vt:lpstr>
      <vt:lpstr>Children’s Exposure to Food-related Advertising on TV</vt:lpstr>
      <vt:lpstr>Advertising Data</vt:lpstr>
      <vt:lpstr>Number of Food-Related Ads Per Day, By Year and Age</vt:lpstr>
      <vt:lpstr>Exposure to Food Advertisements per Day for Children by Year</vt:lpstr>
      <vt:lpstr>Exposure to Food Advertisements per Day for Children by Year</vt:lpstr>
      <vt:lpstr>Exposure to Food Advertisements per Day for Adolescents by Year</vt:lpstr>
      <vt:lpstr>Nutritional Content Analysis</vt:lpstr>
      <vt:lpstr>Food Ads High in Saturated Fat, Sugar or Sodium Children Ages 2-5 Years</vt:lpstr>
      <vt:lpstr>Food Ads High in Saturated Fat, Sugar or Sodium Children Ages 6-11 Years</vt:lpstr>
      <vt:lpstr>Food Ads High in Saturated Fat, Sugar or Sodium Adolescents Ages 12-17 Years</vt:lpstr>
      <vt:lpstr>Number of Ads Seen and Nutritional Content (%)  of Ads for CFBAI vs. Non CFBAI Companies </vt:lpstr>
      <vt:lpstr>Summary: Results of CFBAI Companies</vt:lpstr>
      <vt:lpstr>General Summary of Trends in Ad Content</vt:lpstr>
      <vt:lpstr>Policy Implications of Trends in Ad Content</vt:lpstr>
      <vt:lpstr>Community Obesity Measures Project: Food Marketing Measures</vt:lpstr>
      <vt:lpstr>Slide 22</vt:lpstr>
      <vt:lpstr>Food Environment Measures</vt:lpstr>
      <vt:lpstr>Physical Activity Environment Measures</vt:lpstr>
      <vt:lpstr>Policy Environment Measures</vt:lpstr>
      <vt:lpstr>BTG-Comp: Fast Food Observation Form 2011</vt:lpstr>
      <vt:lpstr>Preliminary Results: 2010 Data BTG-Comp: Fast Food Observation</vt:lpstr>
      <vt:lpstr>BTG-Comp Food Store Observation Form 2011</vt:lpstr>
      <vt:lpstr>Preliminary Results: 2010 Data BTG-Comp Food Store Observation</vt:lpstr>
      <vt:lpstr>BTG-Comp: Street Advertising Grid 2011</vt:lpstr>
      <vt:lpstr>BTG-Comp: Street Advertising Grid 2011</vt:lpstr>
      <vt:lpstr>Slide 32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Yvonne Terry</dc:creator>
  <cp:lastModifiedBy>bjmcduffie</cp:lastModifiedBy>
  <cp:revision>372</cp:revision>
  <cp:lastPrinted>2010-01-13T15:06:54Z</cp:lastPrinted>
  <dcterms:created xsi:type="dcterms:W3CDTF">2010-04-21T18:23:43Z</dcterms:created>
  <dcterms:modified xsi:type="dcterms:W3CDTF">2011-03-24T19:43:46Z</dcterms:modified>
</cp:coreProperties>
</file>