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7" r:id="rId2"/>
    <p:sldId id="376" r:id="rId3"/>
    <p:sldId id="413" r:id="rId4"/>
    <p:sldId id="415" r:id="rId5"/>
    <p:sldId id="416" r:id="rId6"/>
    <p:sldId id="417" r:id="rId7"/>
    <p:sldId id="419" r:id="rId8"/>
    <p:sldId id="418" r:id="rId9"/>
    <p:sldId id="420" r:id="rId10"/>
    <p:sldId id="422" r:id="rId11"/>
    <p:sldId id="396" r:id="rId12"/>
    <p:sldId id="393" r:id="rId13"/>
    <p:sldId id="398" r:id="rId14"/>
    <p:sldId id="399" r:id="rId15"/>
    <p:sldId id="343" r:id="rId16"/>
    <p:sldId id="421" r:id="rId17"/>
    <p:sldId id="378" r:id="rId18"/>
    <p:sldId id="394" r:id="rId19"/>
    <p:sldId id="397" r:id="rId2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00CC"/>
    <a:srgbClr val="FFCC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87" autoAdjust="0"/>
    <p:restoredTop sz="87167" autoAdjust="0"/>
  </p:normalViewPr>
  <p:slideViewPr>
    <p:cSldViewPr>
      <p:cViewPr varScale="1">
        <p:scale>
          <a:sx n="40" d="100"/>
          <a:sy n="40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26" y="-96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4055939-FCE3-473D-8B3E-50279339C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391F277-CD43-4D79-9A18-44648EFBE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71DF1-4F04-41EF-A946-636EA8736D6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29540-95A3-4432-A79D-D4743E0BA80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9DE84-0DD8-4531-BCB4-2B535218338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440D9-1141-4AC0-B3C0-4D9C6EF948E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6E0A8-1F45-4EF4-B429-2224832EB05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67143-55A8-44BE-B6B7-6A744265BDC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C1E46-F5EB-487C-AE73-3CC7F6FEEC4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78C3E-90A4-4AC1-AFC6-6CDE91FE07A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A6D1E-5CEF-4989-B006-E3FA583EB23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9BFB4-D6B3-4CD7-B450-D1AD6949A11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27CE5-3849-45B4-803A-792EED3E5F0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 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D3AC9-2030-4AEF-8383-841B826F8B2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5852E-F04D-4DD9-BB82-DE46B9FEEA9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E0B02-F2C2-4558-8159-8BBB7274538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316D5-38AE-4DD8-9344-6FE4541BF79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27E88-2283-452D-A80E-3A6F86D6759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7B769-1582-4F92-8AA4-2BA4E92C0F1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08812-D69C-4413-B881-0E562316C1F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701F5-F6E6-40EA-9F97-A7870791802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8F9E7-45FD-40C3-A43C-032D266AD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CF69C-DEBA-40DE-9C18-39B3C0240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E9925-8541-4C16-8B8D-D31D76A48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5C76-DE39-4BFD-AFCE-33821508B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C085-4B42-475A-AE8D-F09D7C8DA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D110B-A4AB-40E1-B1A3-D25C3A347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90F9-B800-4A15-874E-0446DB024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562FF-25EF-4532-9C7F-08B0203C3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484B-84D2-4863-91B7-A4A9BA538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F1A5-4DF1-4B74-A455-257628DA4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ADBD3-E90D-476A-A5FB-89DE1F637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959E-D014-4E30-80AA-5C396A532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44E99-BB00-47FE-BBDB-49C0853E6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EE3D-343A-4701-B2E9-F57A9924F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EF495-B439-418E-AAA1-F35B1F4EB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A1FBF36-2685-471D-84E5-E67CA7435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 userDrawn="1"/>
        </p:nvSpPr>
        <p:spPr bwMode="auto">
          <a:xfrm>
            <a:off x="685800" y="1524000"/>
            <a:ext cx="7772400" cy="36513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09800"/>
            <a:ext cx="8382000" cy="28194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smtClean="0"/>
              <a:t>Food Marketing and Childhood Obesity: The Rudd Center and </a:t>
            </a:r>
            <a:br>
              <a:rPr lang="en-US" sz="3200" b="1" smtClean="0"/>
            </a:br>
            <a:r>
              <a:rPr lang="en-US" sz="3200" b="1" smtClean="0"/>
              <a:t>Robert Wood Johnson Foundation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838200"/>
          </a:xfrm>
        </p:spPr>
        <p:txBody>
          <a:bodyPr/>
          <a:lstStyle/>
          <a:p>
            <a:pPr eaLnBrk="1" hangingPunct="1"/>
            <a:r>
              <a:rPr lang="en-US" sz="2400" b="1" smtClean="0"/>
              <a:t>Food Marketing Roundtable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 smtClean="0"/>
              <a:t>Jennifer L. Harris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/>
              <a:t>April 5, 2011</a:t>
            </a:r>
          </a:p>
        </p:txBody>
      </p:sp>
      <p:pic>
        <p:nvPicPr>
          <p:cNvPr id="2052" name="Picture 6" descr="Picture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3184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4876800" y="685800"/>
            <a:ext cx="3581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www.yaleruddcenter.org/marketing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impact (cont’d)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/>
          <a:srcRect t="14169" r="12206" b="9895"/>
          <a:stretch>
            <a:fillRect/>
          </a:stretch>
        </p:blipFill>
        <p:spPr bwMode="auto">
          <a:xfrm>
            <a:off x="457200" y="1628775"/>
            <a:ext cx="46482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4"/>
          <a:srcRect t="14651" r="-412" b="5595"/>
          <a:stretch>
            <a:fillRect/>
          </a:stretch>
        </p:blipFill>
        <p:spPr bwMode="auto">
          <a:xfrm>
            <a:off x="2019300" y="2895600"/>
            <a:ext cx="5105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5"/>
          <a:srcRect t="14651" b="5595"/>
          <a:stretch>
            <a:fillRect/>
          </a:stretch>
        </p:blipFill>
        <p:spPr bwMode="auto">
          <a:xfrm>
            <a:off x="4038600" y="4319588"/>
            <a:ext cx="51054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parents care?</a:t>
            </a:r>
          </a:p>
        </p:txBody>
      </p:sp>
      <p:graphicFrame>
        <p:nvGraphicFramePr>
          <p:cNvPr id="13377" name="Group 65"/>
          <p:cNvGraphicFramePr>
            <a:graphicFrameLocks noGrp="1"/>
          </p:cNvGraphicFramePr>
          <p:nvPr>
            <p:ph idx="1"/>
          </p:nvPr>
        </p:nvGraphicFramePr>
        <p:xfrm>
          <a:off x="876300" y="1676400"/>
          <a:ext cx="7391400" cy="4754880"/>
        </p:xfrm>
        <a:graphic>
          <a:graphicData uri="http://schemas.openxmlformats.org/drawingml/2006/table">
            <a:tbl>
              <a:tblPr/>
              <a:tblGrid>
                <a:gridCol w="6159500"/>
                <a:gridCol w="12319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Concern about effects of media on 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Sexual permissiveness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Materialism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Violence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7.5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↓0.3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Thin models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Pester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Junk food advertising to 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Encourage bad eating habits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Alcohol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Tobacco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Advertising in general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Gender stereotypes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Racial/ethnic stereotypes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2335" name="TextBox 4"/>
          <p:cNvSpPr txBox="1">
            <a:spLocks noChangeArrowheads="1"/>
          </p:cNvSpPr>
          <p:nvPr/>
        </p:nvSpPr>
        <p:spPr bwMode="auto">
          <a:xfrm>
            <a:off x="228600" y="6491288"/>
            <a:ext cx="594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Source:  Rudd Center opinion tracking survey,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public opinion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90600" y="3352800"/>
            <a:ext cx="19050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Awareness of unhealthy marketing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733800" y="3352800"/>
            <a:ext cx="19050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Perceived negative impact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400800" y="3352800"/>
            <a:ext cx="19050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Support for marketing restrictions</a:t>
            </a:r>
          </a:p>
        </p:txBody>
      </p:sp>
      <p:cxnSp>
        <p:nvCxnSpPr>
          <p:cNvPr id="13318" name="Straight Arrow Connector 7"/>
          <p:cNvCxnSpPr>
            <a:cxnSpLocks noChangeShapeType="1"/>
            <a:stCxn id="13315" idx="3"/>
            <a:endCxn id="13316" idx="1"/>
          </p:cNvCxnSpPr>
          <p:nvPr/>
        </p:nvCxnSpPr>
        <p:spPr bwMode="auto">
          <a:xfrm>
            <a:off x="2895600" y="3848100"/>
            <a:ext cx="838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19" name="Straight Arrow Connector 10"/>
          <p:cNvCxnSpPr>
            <a:cxnSpLocks noChangeShapeType="1"/>
          </p:cNvCxnSpPr>
          <p:nvPr/>
        </p:nvCxnSpPr>
        <p:spPr bwMode="auto">
          <a:xfrm>
            <a:off x="5638800" y="3810000"/>
            <a:ext cx="762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2971800" y="3429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.11***</a:t>
            </a: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5638800" y="3429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.53***</a:t>
            </a:r>
          </a:p>
        </p:txBody>
      </p:sp>
      <p:cxnSp>
        <p:nvCxnSpPr>
          <p:cNvPr id="14346" name="Straight Connector 16"/>
          <p:cNvCxnSpPr>
            <a:cxnSpLocks noChangeShapeType="1"/>
            <a:stCxn id="13315" idx="2"/>
          </p:cNvCxnSpPr>
          <p:nvPr/>
        </p:nvCxnSpPr>
        <p:spPr bwMode="auto">
          <a:xfrm rot="16200000" flipH="1">
            <a:off x="1733550" y="4552950"/>
            <a:ext cx="4572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7" name="Straight Connector 18"/>
          <p:cNvCxnSpPr>
            <a:cxnSpLocks noChangeShapeType="1"/>
          </p:cNvCxnSpPr>
          <p:nvPr/>
        </p:nvCxnSpPr>
        <p:spPr bwMode="auto">
          <a:xfrm>
            <a:off x="1981200" y="4800600"/>
            <a:ext cx="533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8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7106444" y="4552156"/>
            <a:ext cx="457200" cy="39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49" name="TextBox 38"/>
          <p:cNvSpPr txBox="1">
            <a:spLocks noChangeArrowheads="1"/>
          </p:cNvSpPr>
          <p:nvPr/>
        </p:nvSpPr>
        <p:spPr bwMode="auto">
          <a:xfrm>
            <a:off x="4267200" y="48768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.01 (ns)</a:t>
            </a:r>
          </a:p>
        </p:txBody>
      </p:sp>
      <p:sp>
        <p:nvSpPr>
          <p:cNvPr id="13326" name="TextBox 39"/>
          <p:cNvSpPr txBox="1">
            <a:spLocks noChangeArrowheads="1"/>
          </p:cNvSpPr>
          <p:nvPr/>
        </p:nvSpPr>
        <p:spPr bwMode="auto">
          <a:xfrm>
            <a:off x="457200" y="621665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Source:  Goren, Harris, Schwartz &amp; Brownell. Health Affairs 2010</a:t>
            </a:r>
          </a:p>
        </p:txBody>
      </p:sp>
      <p:sp>
        <p:nvSpPr>
          <p:cNvPr id="13327" name="TextBox 40"/>
          <p:cNvSpPr txBox="1">
            <a:spLocks noChangeArrowheads="1"/>
          </p:cNvSpPr>
          <p:nvPr/>
        </p:nvSpPr>
        <p:spPr bwMode="auto">
          <a:xfrm>
            <a:off x="533400" y="20574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 2-step process: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of Cereal FACTs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Results were “news”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Exclusives in Time magazine and ABC News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Covered in USA Today, AP, LA Times, Chicago Tribune, Fox, NBC, CBS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41,000+ unique visitors to cerealfacts.org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(cont’d)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Cereal companies paid attention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400" smtClean="0"/>
              <a:t>Kellogg discontinued immunity claim (one week later)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400" smtClean="0"/>
              <a:t>General Mills PR campaign to promote “benefits of cereal”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400" smtClean="0"/>
              <a:t>PepsiCo discontinued Cap’n Crunch child-targeted website 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400" smtClean="0"/>
              <a:t>General Mills, Kellogg and Post Safe Space meetings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400" smtClean="0"/>
              <a:t>General Mills and Post announced plans to reduce sugar in children’s cereals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400" smtClean="0"/>
              <a:t>General Mills discontinued Millsberry advergames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5486400"/>
            <a:ext cx="8077200" cy="114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Our distinguished Steering Committee members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Tracy Orleans and our supporters at The Robert Wood Johnson Foundation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graphicFrame>
        <p:nvGraphicFramePr>
          <p:cNvPr id="30749" name="Group 29"/>
          <p:cNvGraphicFramePr>
            <a:graphicFrameLocks noGrp="1"/>
          </p:cNvGraphicFramePr>
          <p:nvPr>
            <p:ph sz="half" idx="2"/>
          </p:nvPr>
        </p:nvGraphicFramePr>
        <p:xfrm>
          <a:off x="1257300" y="2133600"/>
          <a:ext cx="6629400" cy="3643630"/>
        </p:xfrm>
        <a:graphic>
          <a:graphicData uri="http://schemas.openxmlformats.org/drawingml/2006/table">
            <a:tbl>
              <a:tblPr/>
              <a:tblGrid>
                <a:gridCol w="3314700"/>
                <a:gridCol w="33147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Marlene B. Schwartz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Amy Ustjanauskas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Kelly D. Brownell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Christina Munsell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Vishnudas Sarda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Andrew Cheyne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Megan E. Weinberg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Lori Dorfman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Johanna Richardson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Sarah Speers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Christina Roberto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Tatiana Andreyeva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Jackie Thompson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Amir Goren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Punam Ohri-Vachaspati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1" name="Rectangle 41"/>
          <p:cNvSpPr>
            <a:spLocks noChangeArrowheads="1"/>
          </p:cNvSpPr>
          <p:nvPr/>
        </p:nvSpPr>
        <p:spPr bwMode="auto">
          <a:xfrm>
            <a:off x="762000" y="16764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My collaborators: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Importance of framing</a:t>
            </a:r>
          </a:p>
        </p:txBody>
      </p:sp>
      <p:pic>
        <p:nvPicPr>
          <p:cNvPr id="17411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2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3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" y="1595438"/>
            <a:ext cx="7391400" cy="526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of industry change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6877050" cy="514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Focus groups with parents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343400" y="2057400"/>
            <a:ext cx="27432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“If these are better-for-you foods, what’s the worst list?”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838200" y="2286000"/>
            <a:ext cx="274320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“I don’t think anything has changed. I could name 30 commercials: Cookie Crisp, Fruity Pebbles, Cocoa Puffs… same regular old commercials.”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143000" y="4953000"/>
            <a:ext cx="27432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“The art of manipulation. Like drugs for kids.” (Postopia website)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410200" y="4800600"/>
            <a:ext cx="27432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“If we don’t get the companies to know that we are unhappy… they aren’t going to change anything.”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5638800" y="3505200"/>
            <a:ext cx="2743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“It’s a lie.” (nutrition claims)</a:t>
            </a:r>
          </a:p>
        </p:txBody>
      </p:sp>
      <p:sp>
        <p:nvSpPr>
          <p:cNvPr id="19464" name="TextBox 39"/>
          <p:cNvSpPr txBox="1">
            <a:spLocks noChangeArrowheads="1"/>
          </p:cNvSpPr>
          <p:nvPr/>
        </p:nvSpPr>
        <p:spPr bwMode="auto">
          <a:xfrm>
            <a:off x="304800" y="6248400"/>
            <a:ext cx="510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Source:  Ustjanauskas et al., 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Framing the issue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Food marketing undermines parental authority</a:t>
            </a:r>
          </a:p>
          <a:p>
            <a:pPr lvl="1"/>
            <a:r>
              <a:rPr lang="en-US" smtClean="0"/>
              <a:t>Why should food companies be allowed to make parents’ jobs more difficult?</a:t>
            </a:r>
          </a:p>
          <a:p>
            <a:r>
              <a:rPr lang="en-US" smtClean="0"/>
              <a:t>Not about,</a:t>
            </a:r>
          </a:p>
          <a:p>
            <a:pPr lvl="1"/>
            <a:r>
              <a:rPr lang="en-US" smtClean="0"/>
              <a:t>Limiting choices</a:t>
            </a:r>
          </a:p>
          <a:p>
            <a:pPr lvl="1"/>
            <a:r>
              <a:rPr lang="en-US" smtClean="0"/>
              <a:t>Regulating sale of foods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smtClean="0"/>
              <a:t>Project strategy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895600" y="1828800"/>
            <a:ext cx="3276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40000"/>
              </a:spcAft>
            </a:pPr>
            <a:r>
              <a:rPr lang="en-US" sz="1800" b="1" u="sng">
                <a:solidFill>
                  <a:schemeClr val="tx1"/>
                </a:solidFill>
              </a:rPr>
              <a:t>Objective</a:t>
            </a:r>
          </a:p>
          <a:p>
            <a:pPr algn="ctr"/>
            <a:r>
              <a:rPr lang="en-US" sz="1800" b="1">
                <a:solidFill>
                  <a:schemeClr val="tx1"/>
                </a:solidFill>
              </a:rPr>
              <a:t>Reduce harm associated</a:t>
            </a:r>
          </a:p>
          <a:p>
            <a:pPr algn="ctr"/>
            <a:r>
              <a:rPr lang="en-US" sz="1800" b="1">
                <a:solidFill>
                  <a:schemeClr val="tx1"/>
                </a:solidFill>
              </a:rPr>
              <a:t>with food marketing to youth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124200" y="3276600"/>
            <a:ext cx="2895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40000"/>
              </a:spcAft>
            </a:pPr>
            <a:r>
              <a:rPr lang="en-US" sz="1800" b="1" u="sng">
                <a:solidFill>
                  <a:schemeClr val="tx1"/>
                </a:solidFill>
              </a:rPr>
              <a:t>Rudd Center role</a:t>
            </a:r>
          </a:p>
          <a:p>
            <a:pPr algn="ctr"/>
            <a:r>
              <a:rPr lang="en-US" sz="1800" b="1">
                <a:solidFill>
                  <a:schemeClr val="tx1"/>
                </a:solidFill>
              </a:rPr>
              <a:t>Understand and inform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90600" y="4876800"/>
            <a:ext cx="32004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Child and adolescent</a:t>
            </a:r>
          </a:p>
          <a:p>
            <a:pPr algn="ctr"/>
            <a:r>
              <a:rPr lang="en-US" sz="1800" b="1">
                <a:solidFill>
                  <a:schemeClr val="bg2"/>
                </a:solidFill>
              </a:rPr>
              <a:t>exposure to food marketing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876800" y="4876800"/>
            <a:ext cx="32004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Impact of food marketing</a:t>
            </a:r>
          </a:p>
          <a:p>
            <a:pPr algn="ctr">
              <a:spcAft>
                <a:spcPct val="50000"/>
              </a:spcAft>
            </a:pPr>
            <a:r>
              <a:rPr lang="en-US" sz="1800" b="1">
                <a:solidFill>
                  <a:schemeClr val="bg2"/>
                </a:solidFill>
              </a:rPr>
              <a:t>exposure</a:t>
            </a:r>
            <a:endParaRPr lang="en-US" sz="1800">
              <a:solidFill>
                <a:schemeClr val="bg2"/>
              </a:solidFill>
            </a:endParaRPr>
          </a:p>
        </p:txBody>
      </p:sp>
      <p:cxnSp>
        <p:nvCxnSpPr>
          <p:cNvPr id="3079" name="AutoShape 9"/>
          <p:cNvCxnSpPr>
            <a:cxnSpLocks noChangeShapeType="1"/>
            <a:stCxn id="3076" idx="2"/>
          </p:cNvCxnSpPr>
          <p:nvPr/>
        </p:nvCxnSpPr>
        <p:spPr bwMode="auto">
          <a:xfrm rot="16200000" flipH="1">
            <a:off x="5372100" y="3390900"/>
            <a:ext cx="304800" cy="19050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80" name="AutoShape 10"/>
          <p:cNvCxnSpPr>
            <a:cxnSpLocks noChangeShapeType="1"/>
          </p:cNvCxnSpPr>
          <p:nvPr/>
        </p:nvCxnSpPr>
        <p:spPr bwMode="auto">
          <a:xfrm rot="5400000">
            <a:off x="6288088" y="4684712"/>
            <a:ext cx="381000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081" name="AutoShape 11"/>
          <p:cNvCxnSpPr>
            <a:cxnSpLocks noChangeShapeType="1"/>
          </p:cNvCxnSpPr>
          <p:nvPr/>
        </p:nvCxnSpPr>
        <p:spPr bwMode="auto">
          <a:xfrm rot="10800000" flipV="1">
            <a:off x="2590800" y="4495800"/>
            <a:ext cx="1981200" cy="3810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3082" name="Line 12"/>
          <p:cNvSpPr>
            <a:spLocks noChangeShapeType="1"/>
          </p:cNvSpPr>
          <p:nvPr/>
        </p:nvSpPr>
        <p:spPr bwMode="auto">
          <a:xfrm>
            <a:off x="4560888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3048000" y="6019800"/>
            <a:ext cx="3048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Outcomes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4572000" y="4495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Update on Rudd Center research</a:t>
            </a:r>
          </a:p>
          <a:p>
            <a:pPr lvl="1"/>
            <a:r>
              <a:rPr lang="en-US" smtClean="0"/>
              <a:t>Exposure </a:t>
            </a:r>
          </a:p>
          <a:p>
            <a:pPr lvl="1"/>
            <a:r>
              <a:rPr lang="en-US" smtClean="0"/>
              <a:t>Impact</a:t>
            </a:r>
          </a:p>
          <a:p>
            <a:pPr lvl="1"/>
            <a:r>
              <a:rPr lang="en-US" smtClean="0"/>
              <a:t>Outcomes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Exposure research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971800"/>
            <a:ext cx="8077200" cy="4114800"/>
          </a:xfrm>
        </p:spPr>
        <p:txBody>
          <a:bodyPr/>
          <a:lstStyle/>
          <a:p>
            <a:r>
              <a:rPr lang="en-US" sz="2800" smtClean="0"/>
              <a:t>Product placements</a:t>
            </a:r>
          </a:p>
          <a:p>
            <a:r>
              <a:rPr lang="en-US" sz="2800" smtClean="0"/>
              <a:t>Advergames</a:t>
            </a:r>
          </a:p>
          <a:p>
            <a:r>
              <a:rPr lang="en-US" sz="2800" smtClean="0"/>
              <a:t>Ads on children’s 3</a:t>
            </a:r>
            <a:r>
              <a:rPr lang="en-US" sz="2800" baseline="30000" smtClean="0"/>
              <a:t>rd</a:t>
            </a:r>
            <a:r>
              <a:rPr lang="en-US" sz="2800" smtClean="0"/>
              <a:t>-party websites</a:t>
            </a:r>
          </a:p>
          <a:p>
            <a:r>
              <a:rPr lang="en-US" sz="2800" smtClean="0"/>
              <a:t>Ads on “child-targeted” vs. general audience TV</a:t>
            </a:r>
          </a:p>
          <a:p>
            <a:r>
              <a:rPr lang="en-US" sz="2800" smtClean="0"/>
              <a:t>Ads viewed by Hispanic children on English- vs. Spanish-language TV</a:t>
            </a:r>
          </a:p>
        </p:txBody>
      </p:sp>
      <p:pic>
        <p:nvPicPr>
          <p:cNvPr id="5124" name="Picture 8" descr="FACTS_Logo_Tagline_final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3048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FFF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828800"/>
            <a:ext cx="3124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licensed characters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Popular cartoon characters on snack foods:</a:t>
            </a:r>
          </a:p>
          <a:p>
            <a:r>
              <a:rPr lang="en-US" sz="2800" smtClean="0"/>
              <a:t>Increase preschoolers taste ratings of foods</a:t>
            </a:r>
          </a:p>
          <a:p>
            <a:r>
              <a:rPr lang="en-US" sz="2800" smtClean="0"/>
              <a:t>Affect children’s choice of snack</a:t>
            </a:r>
          </a:p>
          <a:p>
            <a:r>
              <a:rPr lang="en-US" sz="2800" smtClean="0"/>
              <a:t>Effects were weaker for carrots vs. fruit snacks and graham crackers</a:t>
            </a:r>
          </a:p>
          <a:p>
            <a:pPr>
              <a:buFontTx/>
              <a:buNone/>
            </a:pPr>
            <a:r>
              <a:rPr lang="en-US" sz="1800" smtClean="0"/>
              <a:t>* Source: Roberto, Baik, Harris &amp; Brownell, </a:t>
            </a:r>
            <a:r>
              <a:rPr lang="en-US" sz="1800" i="1" smtClean="0"/>
              <a:t>Pediatrics</a:t>
            </a:r>
            <a:r>
              <a:rPr lang="en-US" sz="1800" smtClean="0"/>
              <a:t> 2010.</a:t>
            </a:r>
          </a:p>
          <a:p>
            <a:pPr>
              <a:spcBef>
                <a:spcPct val="80000"/>
              </a:spcBef>
              <a:buFontTx/>
              <a:buNone/>
            </a:pPr>
            <a:r>
              <a:rPr lang="en-US" sz="2800" smtClean="0"/>
              <a:t>Study to replicate findings with brand characters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sugared cereals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Serving children high-sugar vs. plain cereals: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Almost doubles amount of cereal consumed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Doubles refined sugar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Reduces fruit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No effect on total calories or milk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Children reported no differences in liking of cereal consumed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en-US" sz="1800" smtClean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800" smtClean="0"/>
              <a:t>* Source: Harris, Schwartz, Ustjanauskas, Ohri-Vachaspati &amp; Brownell. </a:t>
            </a:r>
            <a:r>
              <a:rPr lang="en-US" sz="1800" i="1" smtClean="0"/>
              <a:t>Pediatrics</a:t>
            </a:r>
            <a:r>
              <a:rPr lang="en-US" sz="1800" smtClean="0"/>
              <a:t> 2011.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Category effects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Associations between TV ad exposure and category consumption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ECLS-K and Nielsen spot market data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Exposure to carbonated beverage ads (incl. diet soft drinks)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	▬►</a:t>
            </a:r>
            <a:r>
              <a:rPr lang="en-US" sz="2400" smtClean="0"/>
              <a:t> greater consumption of SSBs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Exposure to fast food ads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    	▬► greater consumption of fast food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	▬► higher BMI for overweight and obese children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* Source: Andreyeva, Kelly &amp; Harris. </a:t>
            </a:r>
            <a:r>
              <a:rPr lang="en-US" sz="1800" i="1" smtClean="0"/>
              <a:t>Economics and Human Biology</a:t>
            </a:r>
            <a:r>
              <a:rPr lang="en-US" sz="1800" smtClean="0"/>
              <a:t>, in press.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7338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6576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advergames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>
              <a:spcBef>
                <a:spcPct val="30000"/>
              </a:spcBef>
              <a:buFontTx/>
              <a:buNone/>
            </a:pPr>
            <a:r>
              <a:rPr lang="en-US" sz="2800" smtClean="0"/>
              <a:t>Playing </a:t>
            </a:r>
            <a:r>
              <a:rPr lang="en-US" sz="2800" i="1" smtClean="0"/>
              <a:t>unhealthy food</a:t>
            </a:r>
            <a:r>
              <a:rPr lang="en-US" sz="2800" smtClean="0"/>
              <a:t> advergames:</a:t>
            </a:r>
          </a:p>
          <a:p>
            <a:pPr>
              <a:spcBef>
                <a:spcPct val="30000"/>
              </a:spcBef>
            </a:pPr>
            <a:r>
              <a:rPr lang="en-US" sz="2800" smtClean="0"/>
              <a:t>Increases nutrient-poor snack food consumed</a:t>
            </a:r>
          </a:p>
          <a:p>
            <a:pPr>
              <a:spcBef>
                <a:spcPct val="30000"/>
              </a:spcBef>
            </a:pPr>
            <a:r>
              <a:rPr lang="en-US" sz="2800" smtClean="0"/>
              <a:t>Reduces fruit and vegetables consumed</a:t>
            </a:r>
          </a:p>
          <a:p>
            <a:pPr>
              <a:spcBef>
                <a:spcPct val="30000"/>
              </a:spcBef>
            </a:pPr>
            <a:r>
              <a:rPr lang="en-US" sz="2800" smtClean="0"/>
              <a:t>Affects regular advergame players more</a:t>
            </a:r>
          </a:p>
          <a:p>
            <a:pPr>
              <a:spcBef>
                <a:spcPct val="30000"/>
              </a:spcBef>
            </a:pPr>
            <a:r>
              <a:rPr lang="en-US" sz="2800" smtClean="0"/>
              <a:t>No age differences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sz="2800" smtClean="0"/>
              <a:t>Playing </a:t>
            </a:r>
            <a:r>
              <a:rPr lang="en-US" sz="2800" i="1" smtClean="0"/>
              <a:t>healthy food</a:t>
            </a:r>
            <a:r>
              <a:rPr lang="en-US" sz="2800" smtClean="0"/>
              <a:t> advergames:</a:t>
            </a:r>
          </a:p>
          <a:p>
            <a:pPr>
              <a:spcBef>
                <a:spcPct val="30000"/>
              </a:spcBef>
            </a:pPr>
            <a:r>
              <a:rPr lang="en-US" sz="2800" smtClean="0"/>
              <a:t>Increases fruit and vegetables consumed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r>
              <a:rPr lang="en-US" sz="1800" smtClean="0"/>
              <a:t>*Source: Harris, Speers, Schwartz &amp; Brownell. Under revision.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impact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smtClean="0"/>
              <a:t>Simulated supermarket “game”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/>
          <a:srcRect t="13055" r="-1027" b="2753"/>
          <a:stretch>
            <a:fillRect/>
          </a:stretch>
        </p:blipFill>
        <p:spPr bwMode="auto">
          <a:xfrm>
            <a:off x="457200" y="2362200"/>
            <a:ext cx="59436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4"/>
          <a:srcRect t="13652" r="11475" b="10835"/>
          <a:stretch>
            <a:fillRect/>
          </a:stretch>
        </p:blipFill>
        <p:spPr bwMode="auto">
          <a:xfrm>
            <a:off x="2971800" y="3937000"/>
            <a:ext cx="55626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44893</TotalTime>
  <Words>708</Words>
  <Application>Microsoft Office PowerPoint</Application>
  <PresentationFormat>On-screen Show (4:3)</PresentationFormat>
  <Paragraphs>170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Default Design</vt:lpstr>
      <vt:lpstr>Food Marketing and Childhood Obesity: The Rudd Center and  Robert Wood Johnson Foundation</vt:lpstr>
      <vt:lpstr>Project strategy</vt:lpstr>
      <vt:lpstr>Today</vt:lpstr>
      <vt:lpstr>Exposure research</vt:lpstr>
      <vt:lpstr>Impact of licensed characters</vt:lpstr>
      <vt:lpstr>Impact of sugared cereals</vt:lpstr>
      <vt:lpstr>Category effects</vt:lpstr>
      <vt:lpstr>Impact of advergames</vt:lpstr>
      <vt:lpstr>Measuring impact</vt:lpstr>
      <vt:lpstr>Measuring impact (cont’d)</vt:lpstr>
      <vt:lpstr>Do parents care?</vt:lpstr>
      <vt:lpstr>Changing public opinion</vt:lpstr>
      <vt:lpstr>Impact of Cereal FACTs</vt:lpstr>
      <vt:lpstr>Impact (cont’d)</vt:lpstr>
      <vt:lpstr>Thank you </vt:lpstr>
      <vt:lpstr>Importance of framing</vt:lpstr>
      <vt:lpstr>Model of industry change</vt:lpstr>
      <vt:lpstr>Focus groups with parents</vt:lpstr>
      <vt:lpstr>Framing the issue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Effects of Food Advertising on Children</dc:title>
  <dc:creator>Jennifer Harris</dc:creator>
  <cp:lastModifiedBy>aed user</cp:lastModifiedBy>
  <cp:revision>527</cp:revision>
  <dcterms:created xsi:type="dcterms:W3CDTF">2004-02-06T15:32:10Z</dcterms:created>
  <dcterms:modified xsi:type="dcterms:W3CDTF">2011-04-05T14:24:33Z</dcterms:modified>
</cp:coreProperties>
</file>