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1" r:id="rId3"/>
    <p:sldId id="279" r:id="rId4"/>
    <p:sldId id="280" r:id="rId5"/>
    <p:sldId id="281" r:id="rId6"/>
    <p:sldId id="282" r:id="rId7"/>
    <p:sldId id="295" r:id="rId8"/>
    <p:sldId id="283" r:id="rId9"/>
    <p:sldId id="284" r:id="rId10"/>
    <p:sldId id="296" r:id="rId11"/>
    <p:sldId id="285" r:id="rId12"/>
    <p:sldId id="287" r:id="rId13"/>
    <p:sldId id="299" r:id="rId14"/>
    <p:sldId id="288" r:id="rId15"/>
    <p:sldId id="298" r:id="rId16"/>
    <p:sldId id="289" r:id="rId17"/>
    <p:sldId id="297" r:id="rId18"/>
    <p:sldId id="290" r:id="rId19"/>
    <p:sldId id="291" r:id="rId20"/>
    <p:sldId id="292" r:id="rId21"/>
    <p:sldId id="302" r:id="rId22"/>
    <p:sldId id="293" r:id="rId23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86" autoAdjust="0"/>
  </p:normalViewPr>
  <p:slideViewPr>
    <p:cSldViewPr>
      <p:cViewPr>
        <p:scale>
          <a:sx n="80" d="100"/>
          <a:sy n="80" d="100"/>
        </p:scale>
        <p:origin x="-171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6C80F8-D95D-4C78-8292-101F4FF97466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D5CD56-9824-4984-B80D-5CEFD90F8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6D1F59-0A16-4A29-BEEE-33BEE0CE87C1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FAA7DB-9C07-4D14-9ADD-9BC6B7C0B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2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findings have lead to policy recommendations (from</a:t>
            </a:r>
            <a:r>
              <a:rPr lang="en-US" baseline="0" dirty="0" smtClean="0"/>
              <a:t> the IOM, CDC, the White House task force among others)</a:t>
            </a:r>
            <a:r>
              <a:rPr lang="en-US" dirty="0" smtClean="0"/>
              <a:t> for improving</a:t>
            </a:r>
            <a:r>
              <a:rPr lang="en-US" baseline="0" dirty="0" smtClean="0"/>
              <a:t> access to healthy foods in underserved area and limited access to unhealthy options, similar recommendations for PA environments have been made.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A7DB-9C07-4D14-9ADD-9BC6B7C0BD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Specifics</a:t>
            </a:r>
            <a:r>
              <a:rPr lang="en-US" baseline="0" dirty="0" smtClean="0"/>
              <a:t> about each study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what age, where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A7DB-9C07-4D14-9ADD-9BC6B7C0BD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Specifics</a:t>
            </a:r>
            <a:r>
              <a:rPr lang="en-US" baseline="0" dirty="0" smtClean="0"/>
              <a:t> about each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A7DB-9C07-4D14-9ADD-9BC6B7C0BD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an example for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A7DB-9C07-4D14-9ADD-9BC6B7C0BD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8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 - Image w/ Black Title Blo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415893"/>
            <a:ext cx="8001000" cy="723275"/>
          </a:xfrm>
          <a:solidFill>
            <a:schemeClr val="tx1"/>
          </a:solidFill>
        </p:spPr>
        <p:txBody>
          <a:bodyPr>
            <a:spAutoFit/>
          </a:bodyPr>
          <a:lstStyle>
            <a:lvl1pPr algn="ctr">
              <a:defRPr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137135"/>
            <a:ext cx="8001000" cy="538609"/>
          </a:xfrm>
          <a:solidFill>
            <a:schemeClr val="tx1"/>
          </a:solidFill>
        </p:spPr>
        <p:txBody>
          <a:bodyPr wrap="square" tIns="0">
            <a:spAutoFit/>
          </a:bodyPr>
          <a:lstStyle>
            <a:lvl1pPr marL="0" indent="0" algn="ctr">
              <a:buNone/>
              <a:defRPr lang="en-US" b="1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ayout 1 (Content w/ Caption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853113"/>
          </a:xfrm>
        </p:spPr>
        <p:txBody>
          <a:bodyPr/>
          <a:lstStyle>
            <a:lvl1pPr>
              <a:buClr>
                <a:srgbClr val="EAA200"/>
              </a:buClr>
              <a:buFont typeface="Courier New" pitchFamily="49" charset="0"/>
              <a:buChar char="o"/>
              <a:defRPr sz="3200"/>
            </a:lvl1pPr>
            <a:lvl2pPr>
              <a:buClr>
                <a:srgbClr val="EAA200"/>
              </a:buClr>
              <a:buSzPct val="80000"/>
              <a:buFont typeface="Wingdings" pitchFamily="2" charset="2"/>
              <a:buChar char="v"/>
              <a:defRPr sz="2800"/>
            </a:lvl2pPr>
            <a:lvl3pPr>
              <a:buClr>
                <a:srgbClr val="EAA200"/>
              </a:buClr>
              <a:buSzPct val="70000"/>
              <a:buFont typeface="Wingdings" pitchFamily="2" charset="2"/>
              <a:buChar char="Ø"/>
              <a:defRPr sz="2400"/>
            </a:lvl3pPr>
            <a:lvl4pPr>
              <a:buClr>
                <a:srgbClr val="EAA200"/>
              </a:buClr>
              <a:buSzPct val="70000"/>
              <a:buFont typeface="Wingdings" pitchFamily="2" charset="2"/>
              <a:buChar char="q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yout 1 (Picture w/ Caption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D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885825"/>
            <a:ext cx="2438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ayout 1 (Title &amp; Vertical Tex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D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885825"/>
            <a:ext cx="2438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yout 1 (Vertical Title &amp; Tex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ld 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05428" y="2895600"/>
            <a:ext cx="5715000" cy="1066800"/>
          </a:xfrm>
        </p:spPr>
        <p:txBody>
          <a:bodyPr/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2 (Title Slide) -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3651"/>
            <a:ext cx="7772400" cy="861774"/>
          </a:xfrm>
          <a:noFill/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2 (Title &amp; Content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/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yout 2 (Section Header) -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 (Two Content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/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- Black Background w/ Maroon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9817"/>
            <a:ext cx="8001000" cy="815608"/>
          </a:xfrm>
        </p:spPr>
        <p:txBody>
          <a:bodyPr lIns="0" bIns="9144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 (Comparison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/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 (Title Only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/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2 (Blank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ayout 2 (Content w/ Caption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yout 2 (Picture w/ Caption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 (Title &amp; Vertical Text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/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yout 2 (Vertica Title &amp; Text) - Black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3 (Title &amp; Content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yout 3 (Section Header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D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885825"/>
            <a:ext cx="2438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3 (Two Content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3 - Black Background w/ Maroon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9817"/>
            <a:ext cx="8001000" cy="815608"/>
          </a:xfrm>
        </p:spPr>
        <p:txBody>
          <a:bodyPr lIns="0" bIns="9144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ayout 3 (Comparison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yout 3 (Title Only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3 (Blank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ayout 3 (Content w/ Caption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548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4386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yout 3 (Picture w/ Caption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ayout 3 (Title &amp; Vertical Text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yout 3 (Vertical Title &amp; Text) - M &amp; G Header w/ Black Gradient Background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4 (Title &amp; Content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yout 4 (Section Header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yout 4 (Two Content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- Black Background w/ Gold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57200" y="1949817"/>
            <a:ext cx="8001000" cy="815608"/>
          </a:xfrm>
        </p:spPr>
        <p:txBody>
          <a:bodyPr lIns="0" bIns="9144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ayout 4 (Comparison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yout 4 (Title Only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4 (Blank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ayout 4 (Content w/ Caption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11750" cy="563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446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yout 4 (Picture w/ Caption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ayout 4 (Title &amp; Vertical Text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yout 4 (Vertical Title &amp; Text) - M &amp; G Header w/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5 (Title Slide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3651"/>
            <a:ext cx="7772400" cy="861774"/>
          </a:xfrm>
          <a:noFill/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5 (Title &amp; Content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>
              <a:alpha val="25000"/>
            </a:schemeClr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yout 5 (Section Header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25963"/>
          </a:xfrm>
        </p:spPr>
        <p:txBody>
          <a:bodyPr/>
          <a:lstStyle>
            <a:lvl1pPr>
              <a:buClr>
                <a:srgbClr val="EAA200"/>
              </a:buClr>
              <a:buFont typeface="Courier New" pitchFamily="49" charset="0"/>
              <a:buChar char="o"/>
              <a:defRPr/>
            </a:lvl1pPr>
            <a:lvl2pPr>
              <a:buClr>
                <a:srgbClr val="EAA200"/>
              </a:buClr>
              <a:buSzPct val="80000"/>
              <a:buFont typeface="Wingdings" pitchFamily="2" charset="2"/>
              <a:buChar char="v"/>
              <a:defRPr/>
            </a:lvl2pPr>
            <a:lvl3pPr>
              <a:buClr>
                <a:srgbClr val="EAA200"/>
              </a:buClr>
              <a:buSzPct val="70000"/>
              <a:buFont typeface="Wingdings" pitchFamily="2" charset="2"/>
              <a:buChar char="q"/>
              <a:defRPr/>
            </a:lvl3pPr>
            <a:lvl4pPr>
              <a:buClr>
                <a:srgbClr val="EAA200"/>
              </a:buClr>
              <a:buFontTx/>
              <a:buBlip>
                <a:blip r:embed="rId2"/>
              </a:buBlip>
              <a:defRPr/>
            </a:lvl4pPr>
            <a:lvl5pPr>
              <a:buClr>
                <a:srgbClr val="EAA2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5 (Two Content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>
              <a:alpha val="25000"/>
            </a:schemeClr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5 (Comparison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>
              <a:alpha val="25000"/>
            </a:schemeClr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5 (Title Only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>
              <a:alpha val="25000"/>
            </a:schemeClr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5 (Blank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ayout 5 (Content w/ Caption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yout 5 (Picture w/ Caption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5 (Title &amp; Vertical Text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57426"/>
            <a:ext cx="8229600" cy="861774"/>
          </a:xfrm>
          <a:solidFill>
            <a:schemeClr val="tx1">
              <a:alpha val="25000"/>
            </a:schemeClr>
          </a:solidFill>
        </p:spPr>
        <p:txBody>
          <a:bodyPr tIns="91440" bIns="91440">
            <a:spAutoFit/>
          </a:bodyPr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ayout 5 (Vertical Title &amp; Text) - Grey Backgroun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5FE39F-AEA3-43BC-AB68-7F37ED9BC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yout 1 (Section Header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81000" y="1524001"/>
            <a:ext cx="4038600" cy="4648200"/>
          </a:xfrm>
        </p:spPr>
        <p:txBody>
          <a:bodyPr/>
          <a:lstStyle>
            <a:lvl1pPr>
              <a:buClr>
                <a:srgbClr val="EAA200"/>
              </a:buClr>
              <a:buFont typeface="Courier New" pitchFamily="49" charset="0"/>
              <a:buChar char="o"/>
              <a:defRPr sz="2800"/>
            </a:lvl1pPr>
            <a:lvl2pPr>
              <a:buClr>
                <a:srgbClr val="EAA200"/>
              </a:buClr>
              <a:buSzPct val="80000"/>
              <a:buFont typeface="Wingdings" pitchFamily="2" charset="2"/>
              <a:buChar char="v"/>
              <a:defRPr sz="2400"/>
            </a:lvl2pPr>
            <a:lvl3pPr>
              <a:buClr>
                <a:srgbClr val="EAA200"/>
              </a:buClr>
              <a:buSzPct val="70000"/>
              <a:buFont typeface="Wingdings" pitchFamily="2" charset="2"/>
              <a:buChar char="q"/>
              <a:defRPr sz="2000"/>
            </a:lvl3pPr>
            <a:lvl4pPr>
              <a:buClr>
                <a:srgbClr val="EAA200"/>
              </a:buClr>
              <a:buFontTx/>
              <a:buBlip>
                <a:blip r:embed="rId2"/>
              </a:buBlip>
              <a:defRPr sz="1800"/>
            </a:lvl4pPr>
            <a:lvl5pPr>
              <a:buClr>
                <a:srgbClr val="EAA20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495800" y="1524000"/>
            <a:ext cx="4038600" cy="4648200"/>
          </a:xfrm>
        </p:spPr>
        <p:txBody>
          <a:bodyPr/>
          <a:lstStyle>
            <a:lvl1pPr>
              <a:buClr>
                <a:srgbClr val="EAA200"/>
              </a:buClr>
              <a:buFont typeface="Courier New" pitchFamily="49" charset="0"/>
              <a:buChar char="o"/>
              <a:defRPr sz="2800"/>
            </a:lvl1pPr>
            <a:lvl2pPr>
              <a:buClr>
                <a:srgbClr val="EAA200"/>
              </a:buClr>
              <a:buSzPct val="80000"/>
              <a:buFont typeface="Wingdings" pitchFamily="2" charset="2"/>
              <a:buChar char="v"/>
              <a:defRPr sz="2400"/>
            </a:lvl2pPr>
            <a:lvl3pPr>
              <a:buClr>
                <a:srgbClr val="EAA200"/>
              </a:buClr>
              <a:buSzPct val="70000"/>
              <a:buFont typeface="Wingdings" pitchFamily="2" charset="2"/>
              <a:buChar char="q"/>
              <a:defRPr sz="2000"/>
            </a:lvl3pPr>
            <a:lvl4pPr>
              <a:buClr>
                <a:srgbClr val="EAA200"/>
              </a:buClr>
              <a:buFontTx/>
              <a:buBlip>
                <a:blip r:embed="rId2"/>
              </a:buBlip>
              <a:defRPr sz="1800"/>
            </a:lvl4pPr>
            <a:lvl5pPr>
              <a:buClr>
                <a:srgbClr val="EAA20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ayout 1 (Comparison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EAA200"/>
              </a:buClr>
              <a:buFont typeface="Courier New" pitchFamily="49" charset="0"/>
              <a:buChar char="o"/>
              <a:defRPr sz="2400"/>
            </a:lvl1pPr>
            <a:lvl2pPr>
              <a:buClr>
                <a:srgbClr val="EAA200"/>
              </a:buClr>
              <a:buSzPct val="85000"/>
              <a:buFont typeface="Wingdings" pitchFamily="2" charset="2"/>
              <a:buChar char="v"/>
              <a:defRPr sz="2000"/>
            </a:lvl2pPr>
            <a:lvl3pPr>
              <a:buClr>
                <a:srgbClr val="EAA200"/>
              </a:buClr>
              <a:buSzPct val="70000"/>
              <a:buFont typeface="Wingdings" pitchFamily="2" charset="2"/>
              <a:buChar char="Ø"/>
              <a:defRPr sz="1800"/>
            </a:lvl3pPr>
            <a:lvl4pPr>
              <a:buClr>
                <a:srgbClr val="EAA200"/>
              </a:buClr>
              <a:buSzPct val="60000"/>
              <a:buFont typeface="Wingdings" pitchFamily="2" charset="2"/>
              <a:buChar char="q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lang="en-US" sz="24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6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image" Target="../media/image1.jpeg"/><Relationship Id="rId61" Type="http://schemas.openxmlformats.org/officeDocument/2006/relationships/image" Target="../media/image2.png"/><Relationship Id="rId6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0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brandw\Desktop\PowerPoint Headline Banner.png"/>
          <p:cNvPicPr>
            <a:picLocks noChangeAspect="1" noChangeArrowheads="1"/>
          </p:cNvPicPr>
          <p:nvPr userDrawn="1"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458200" cy="762000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48400"/>
            <a:ext cx="1785085" cy="460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AA200"/>
        </a:buClr>
        <a:buFont typeface="Courier New" pitchFamily="49" charset="0"/>
        <a:buChar char="o"/>
        <a:defRPr sz="3200" kern="1200"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AA200"/>
        </a:buClr>
        <a:buSzPct val="80000"/>
        <a:buFont typeface="Wingdings" pitchFamily="2" charset="2"/>
        <a:buChar char="v"/>
        <a:defRPr sz="2800" kern="1200"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A200"/>
        </a:buClr>
        <a:buSzPct val="70000"/>
        <a:buFont typeface="Wingdings" pitchFamily="2" charset="2"/>
        <a:buChar char="Ø"/>
        <a:defRPr sz="2400" kern="1200"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AA200"/>
        </a:buClr>
        <a:buSzPct val="60000"/>
        <a:buFont typeface="Wingdings" pitchFamily="2" charset="2"/>
        <a:buChar char="q"/>
        <a:defRPr sz="2000" kern="1200"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2863035" cy="114521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2895600"/>
            <a:ext cx="8001000" cy="723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r>
              <a:rPr lang="en-US" b="1" dirty="0" smtClean="0"/>
              <a:t>xamining the Relationship </a:t>
            </a:r>
            <a:r>
              <a:rPr lang="en-US" dirty="0"/>
              <a:t>B</a:t>
            </a:r>
            <a:r>
              <a:rPr lang="en-US" b="1" dirty="0" smtClean="0"/>
              <a:t>etween </a:t>
            </a:r>
            <a:r>
              <a:rPr lang="en-US" dirty="0"/>
              <a:t>C</a:t>
            </a:r>
            <a:r>
              <a:rPr lang="en-US" b="1" dirty="0" smtClean="0"/>
              <a:t>hildhood </a:t>
            </a:r>
            <a:r>
              <a:rPr lang="en-US" dirty="0" smtClean="0"/>
              <a:t>O</a:t>
            </a:r>
            <a:r>
              <a:rPr lang="en-US" b="1" dirty="0" smtClean="0"/>
              <a:t>besity and the Food and Physical </a:t>
            </a:r>
            <a:r>
              <a:rPr lang="en-US" dirty="0"/>
              <a:t>A</a:t>
            </a:r>
            <a:r>
              <a:rPr lang="en-US" b="1" dirty="0" smtClean="0"/>
              <a:t>ctivity </a:t>
            </a:r>
            <a:r>
              <a:rPr lang="en-US" dirty="0" smtClean="0"/>
              <a:t>E</a:t>
            </a:r>
            <a:r>
              <a:rPr lang="en-US" b="1" dirty="0" smtClean="0"/>
              <a:t>nvironments</a:t>
            </a:r>
            <a:endParaRPr lang="en-US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5655083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Punam Ohri-Vachaspati, PhD, RD</a:t>
            </a:r>
          </a:p>
          <a:p>
            <a:r>
              <a:rPr lang="en-US" sz="2000" dirty="0" smtClean="0"/>
              <a:t>Arizona State University</a:t>
            </a:r>
          </a:p>
          <a:p>
            <a:endParaRPr lang="en-US" sz="2000" dirty="0"/>
          </a:p>
          <a:p>
            <a:r>
              <a:rPr lang="en-US" b="1" dirty="0" smtClean="0"/>
              <a:t>Collaborators: </a:t>
            </a:r>
            <a:r>
              <a:rPr lang="en-US" dirty="0" smtClean="0"/>
              <a:t>Kristen Lloyd, MPH; </a:t>
            </a:r>
          </a:p>
          <a:p>
            <a:r>
              <a:rPr lang="en-US" dirty="0" smtClean="0"/>
              <a:t>Derek DeLia, PhD; David Tulloch, PhD; </a:t>
            </a:r>
          </a:p>
          <a:p>
            <a:r>
              <a:rPr lang="en-US" dirty="0" smtClean="0"/>
              <a:t>Michael Yedidia, PhD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4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-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Outcome: </a:t>
            </a:r>
            <a:r>
              <a:rPr lang="en-US" dirty="0" smtClean="0"/>
              <a:t>Dichotomized indicator of child weight status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Exposure: </a:t>
            </a:r>
            <a:r>
              <a:rPr lang="en-US" dirty="0" smtClean="0"/>
              <a:t>proximity to food and PA outlets to each child’s residence</a:t>
            </a:r>
          </a:p>
          <a:p>
            <a:pPr lvl="1"/>
            <a:r>
              <a:rPr lang="en-US" dirty="0" smtClean="0"/>
              <a:t>Presence in varying radii </a:t>
            </a:r>
            <a:r>
              <a:rPr lang="en-US" sz="1600" dirty="0" smtClean="0"/>
              <a:t>(</a:t>
            </a:r>
            <a:r>
              <a:rPr lang="en-US" sz="1600" dirty="0">
                <a:effectLst/>
              </a:rPr>
              <a:t>¼ </a:t>
            </a:r>
            <a:r>
              <a:rPr lang="en-US" sz="1600" dirty="0" smtClean="0"/>
              <a:t>mile, ½ mile, 1 mile)</a:t>
            </a:r>
            <a:endParaRPr lang="en-US" sz="1600" dirty="0"/>
          </a:p>
          <a:p>
            <a:pPr lvl="1"/>
            <a:r>
              <a:rPr lang="en-US" dirty="0" smtClean="0"/>
              <a:t>Roadway network distance to the nearest outlet</a:t>
            </a:r>
          </a:p>
          <a:p>
            <a:pPr lvl="1"/>
            <a:r>
              <a:rPr lang="en-US" dirty="0" smtClean="0"/>
              <a:t>Counts of food and PA outlets in varying radii </a:t>
            </a:r>
            <a:r>
              <a:rPr lang="en-US" sz="1600" dirty="0"/>
              <a:t>(</a:t>
            </a:r>
            <a:r>
              <a:rPr lang="en-US" sz="1600" dirty="0">
                <a:effectLst/>
              </a:rPr>
              <a:t>¼ </a:t>
            </a:r>
            <a:r>
              <a:rPr lang="en-US" sz="1600" dirty="0"/>
              <a:t>mile, ½ mile, 1 mile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Control variables: </a:t>
            </a:r>
            <a:r>
              <a:rPr lang="en-US" dirty="0" smtClean="0"/>
              <a:t>Demographics, parent BMI, neighborhood 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0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Bivariate associations </a:t>
            </a:r>
            <a:r>
              <a:rPr lang="en-US" dirty="0" smtClean="0">
                <a:effectLst/>
              </a:rPr>
              <a:t>between exposure and outcome 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Multivariate logistic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</a:t>
            </a:r>
            <a:r>
              <a:rPr lang="en-US" dirty="0" smtClean="0">
                <a:effectLst/>
              </a:rPr>
              <a:t>to assess the association controlling for demographic variables and parent BMI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weighted </a:t>
            </a:r>
            <a:r>
              <a:rPr lang="en-US" dirty="0" smtClean="0">
                <a:effectLst/>
              </a:rPr>
              <a:t>to be representative of 3-18 year olds in the four study cities</a:t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Analysis adjusted for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complex survey design</a:t>
            </a:r>
          </a:p>
        </p:txBody>
      </p:sp>
    </p:spTree>
    <p:extLst>
      <p:ext uri="{BB962C8B-B14F-4D97-AF65-F5344CB8AC3E}">
        <p14:creationId xmlns:p14="http://schemas.microsoft.com/office/powerpoint/2010/main" val="388860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452080"/>
              </p:ext>
            </p:extLst>
          </p:nvPr>
        </p:nvGraphicFramePr>
        <p:xfrm>
          <a:off x="2743199" y="1143000"/>
          <a:ext cx="6083416" cy="4486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2989"/>
                <a:gridCol w="1910427"/>
              </a:tblGrid>
              <a:tr h="204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Characteristic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%  or Mean (SE)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 anchor="ctr">
                    <a:solidFill>
                      <a:schemeClr val="bg1"/>
                    </a:solidFill>
                  </a:tcPr>
                </a:tc>
              </a:tr>
              <a:tr h="270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Child: Overweight </a:t>
                      </a:r>
                      <a:r>
                        <a:rPr lang="en-US" sz="1600" b="1" dirty="0">
                          <a:effectLst/>
                        </a:rPr>
                        <a:t>or obese (≥ 85</a:t>
                      </a:r>
                      <a:r>
                        <a:rPr lang="en-US" sz="1600" b="1" baseline="30000" dirty="0">
                          <a:effectLst/>
                        </a:rPr>
                        <a:t>th</a:t>
                      </a:r>
                      <a:r>
                        <a:rPr lang="en-US" sz="1600" b="1" dirty="0">
                          <a:effectLst/>
                        </a:rPr>
                        <a:t> percentile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38.1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(2.5)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  <a:tr h="858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Child</a:t>
                      </a:r>
                      <a:r>
                        <a:rPr lang="en-US" sz="1600" b="1" baseline="0" dirty="0" smtClean="0">
                          <a:effectLst/>
                        </a:rPr>
                        <a:t> Age**</a:t>
                      </a:r>
                      <a:endParaRPr lang="en-US" sz="16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 2-5 </a:t>
                      </a:r>
                      <a:r>
                        <a:rPr lang="en-US" sz="1600" b="1" dirty="0" err="1">
                          <a:effectLst/>
                        </a:rPr>
                        <a:t>yrs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 6-11 </a:t>
                      </a:r>
                      <a:r>
                        <a:rPr lang="en-US" sz="1600" b="1" dirty="0" err="1">
                          <a:effectLst/>
                        </a:rPr>
                        <a:t>yrs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 12-19 yrs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</a:rPr>
                        <a:t>15.7 </a:t>
                      </a:r>
                      <a:r>
                        <a:rPr lang="en-US" sz="1600" b="1" dirty="0">
                          <a:effectLst/>
                        </a:rPr>
                        <a:t>(1.8)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40.6 (2.2)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43.7 (2.5)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  <a:tr h="303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Child: Female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48.8 </a:t>
                      </a:r>
                      <a:r>
                        <a:rPr lang="en-US" sz="1600" b="1" dirty="0">
                          <a:effectLst/>
                        </a:rPr>
                        <a:t>(2.4)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  <a:tr h="1077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Child Race/Ethnicity**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 Non-Hispanic </a:t>
                      </a:r>
                      <a:r>
                        <a:rPr lang="en-US" sz="1600" b="1" dirty="0">
                          <a:effectLst/>
                        </a:rPr>
                        <a:t>white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 Non-Hispanic </a:t>
                      </a:r>
                      <a:r>
                        <a:rPr lang="en-US" sz="1600" b="1" dirty="0">
                          <a:effectLst/>
                        </a:rPr>
                        <a:t>black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 Hispanic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  Other </a:t>
                      </a:r>
                      <a:r>
                        <a:rPr lang="en-US" sz="1600" b="1" dirty="0">
                          <a:effectLst/>
                        </a:rPr>
                        <a:t>race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7.1 </a:t>
                      </a:r>
                      <a:r>
                        <a:rPr lang="en-US" sz="1600" b="1" dirty="0">
                          <a:effectLst/>
                        </a:rPr>
                        <a:t>(1.8)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47.8</a:t>
                      </a:r>
                      <a:r>
                        <a:rPr lang="en-US" sz="1600" b="1" dirty="0">
                          <a:effectLst/>
                        </a:rPr>
                        <a:t> (3.2)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40.1 </a:t>
                      </a:r>
                      <a:r>
                        <a:rPr lang="en-US" sz="1600" b="1" dirty="0">
                          <a:effectLst/>
                        </a:rPr>
                        <a:t>(3.1)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5.0 (1.5)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565" y="1066800"/>
            <a:ext cx="2704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Demographic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Neighborhood Characteristics of Children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Associations with Weight Status 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unweighted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n =702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65" y="5486400"/>
            <a:ext cx="2704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baseline="30000" dirty="0" smtClean="0">
                <a:solidFill>
                  <a:schemeClr val="bg1"/>
                </a:solidFill>
              </a:rPr>
              <a:t>b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Sample weighted and SE adjusted for complex survey design</a:t>
            </a:r>
          </a:p>
          <a:p>
            <a:r>
              <a:rPr lang="en-US" sz="1000" dirty="0">
                <a:solidFill>
                  <a:schemeClr val="bg1"/>
                </a:solidFill>
              </a:rPr>
              <a:t>*p&lt;0.10 in bivariate </a:t>
            </a:r>
            <a:r>
              <a:rPr lang="en-US" sz="1000" dirty="0" err="1">
                <a:solidFill>
                  <a:schemeClr val="bg1"/>
                </a:solidFill>
              </a:rPr>
              <a:t>logit</a:t>
            </a:r>
            <a:r>
              <a:rPr lang="en-US" sz="1000" dirty="0">
                <a:solidFill>
                  <a:schemeClr val="bg1"/>
                </a:solidFill>
              </a:rPr>
              <a:t> model with child’s weight status</a:t>
            </a:r>
          </a:p>
          <a:p>
            <a:r>
              <a:rPr lang="en-US" sz="1000" dirty="0">
                <a:solidFill>
                  <a:schemeClr val="bg1"/>
                </a:solidFill>
              </a:rPr>
              <a:t>**p&lt;0.05 in bivariate </a:t>
            </a:r>
            <a:r>
              <a:rPr lang="en-US" sz="1000" dirty="0" err="1">
                <a:solidFill>
                  <a:schemeClr val="bg1"/>
                </a:solidFill>
              </a:rPr>
              <a:t>logit</a:t>
            </a:r>
            <a:r>
              <a:rPr lang="en-US" sz="1000" dirty="0">
                <a:solidFill>
                  <a:schemeClr val="bg1"/>
                </a:solidFill>
              </a:rPr>
              <a:t> model with child’s weight status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8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092950"/>
              </p:ext>
            </p:extLst>
          </p:nvPr>
        </p:nvGraphicFramePr>
        <p:xfrm>
          <a:off x="2743199" y="1143000"/>
          <a:ext cx="6083416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2989"/>
                <a:gridCol w="1910427"/>
              </a:tblGrid>
              <a:tr h="204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Characteristic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%  or Mean (SE)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 anchor="ctr">
                    <a:solidFill>
                      <a:schemeClr val="bg1"/>
                    </a:solidFill>
                  </a:tcPr>
                </a:tc>
              </a:tr>
              <a:tr h="248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Parent: Foreign-born**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31.4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(3.0)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  <a:tr h="23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Household: Non-English*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27.0 </a:t>
                      </a:r>
                      <a:r>
                        <a:rPr lang="en-US" sz="1600" b="1" dirty="0">
                          <a:effectLst/>
                        </a:rPr>
                        <a:t>(2.7)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  <a:tr h="23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Household: ≤ </a:t>
                      </a:r>
                      <a:r>
                        <a:rPr lang="en-US" sz="1600" b="1" dirty="0">
                          <a:effectLst/>
                        </a:rPr>
                        <a:t>200% of poverty </a:t>
                      </a:r>
                      <a:r>
                        <a:rPr lang="en-US" sz="1600" b="1" dirty="0" smtClean="0">
                          <a:effectLst/>
                        </a:rPr>
                        <a:t>line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80.5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(2.2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</a:endParaRPr>
                    </a:p>
                  </a:txBody>
                  <a:tcPr marL="46001" marR="46001" marT="0" marB="0"/>
                </a:tc>
              </a:tr>
              <a:tr h="858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Mother’s education*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High school or less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Some college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College graduate or higher 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58.7 (3.2)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26.2 (2.8)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15.1 (2.4)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  <a:tr h="204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Parental BMI </a:t>
                      </a:r>
                      <a:r>
                        <a:rPr lang="en-US" sz="1600" b="1" dirty="0" smtClean="0">
                          <a:effectLst/>
                        </a:rPr>
                        <a:t>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30.0 </a:t>
                      </a:r>
                      <a:r>
                        <a:rPr lang="en-US" sz="1600" b="1" dirty="0">
                          <a:effectLst/>
                        </a:rPr>
                        <a:t>(0.5)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  <a:tr h="204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Median Income in Block Group</a:t>
                      </a:r>
                      <a:r>
                        <a:rPr lang="en-US" sz="1600" b="1" dirty="0" smtClean="0">
                          <a:effectLst/>
                        </a:rPr>
                        <a:t>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$35,746 ($925)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  <a:tr h="858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Race/Ethnicity: Percentage in Block Group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Non-Hispanic black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Hispanic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Other race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49.5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(2.1)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35.4</a:t>
                      </a:r>
                      <a:r>
                        <a:rPr lang="en-US" sz="1600" b="1" dirty="0">
                          <a:effectLst/>
                        </a:rPr>
                        <a:t> (1.6)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3.8 (0.3)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1" marR="46001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565" y="1066800"/>
            <a:ext cx="2704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Demographic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Neighborhood Characteristics of Children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Associations with Weight Status 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unweighted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n =702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65" y="5486400"/>
            <a:ext cx="2704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baseline="30000" dirty="0" smtClean="0">
                <a:solidFill>
                  <a:schemeClr val="bg1"/>
                </a:solidFill>
              </a:rPr>
              <a:t>b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Sample weighted and SE adjusted for complex survey design</a:t>
            </a:r>
          </a:p>
          <a:p>
            <a:r>
              <a:rPr lang="en-US" sz="1000" dirty="0">
                <a:solidFill>
                  <a:schemeClr val="bg1"/>
                </a:solidFill>
              </a:rPr>
              <a:t>*p&lt;0.10 in bivariate </a:t>
            </a:r>
            <a:r>
              <a:rPr lang="en-US" sz="1000" dirty="0" err="1">
                <a:solidFill>
                  <a:schemeClr val="bg1"/>
                </a:solidFill>
              </a:rPr>
              <a:t>logit</a:t>
            </a:r>
            <a:r>
              <a:rPr lang="en-US" sz="1000" dirty="0">
                <a:solidFill>
                  <a:schemeClr val="bg1"/>
                </a:solidFill>
              </a:rPr>
              <a:t> model with child’s weight status</a:t>
            </a:r>
          </a:p>
          <a:p>
            <a:r>
              <a:rPr lang="en-US" sz="1000" dirty="0">
                <a:solidFill>
                  <a:schemeClr val="bg1"/>
                </a:solidFill>
              </a:rPr>
              <a:t>**p&lt;0.05 in bivariate </a:t>
            </a:r>
            <a:r>
              <a:rPr lang="en-US" sz="1000" dirty="0" err="1">
                <a:solidFill>
                  <a:schemeClr val="bg1"/>
                </a:solidFill>
              </a:rPr>
              <a:t>logit</a:t>
            </a:r>
            <a:r>
              <a:rPr lang="en-US" sz="1000" dirty="0">
                <a:solidFill>
                  <a:schemeClr val="bg1"/>
                </a:solidFill>
              </a:rPr>
              <a:t> model with child’s weight status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8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642975"/>
              </p:ext>
            </p:extLst>
          </p:nvPr>
        </p:nvGraphicFramePr>
        <p:xfrm>
          <a:off x="304800" y="2895600"/>
          <a:ext cx="4495800" cy="3334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036"/>
                <a:gridCol w="1619764"/>
              </a:tblGrid>
              <a:tr h="11686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+mn-lt"/>
                        </a:rPr>
                        <a:t>Miles to nearest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  Supermarket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  Small Grocery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  Convenience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  Fast-food restaurant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0.72 (0.02)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0.48 (0.02)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0.18 (0.01)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0.21 (0.01)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7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latin typeface="+mn-lt"/>
                          <a:ea typeface="Calibri"/>
                          <a:cs typeface="Times New Roman"/>
                        </a:rPr>
                        <a:t>Presence in ¼  mile </a:t>
                      </a:r>
                      <a:r>
                        <a:rPr lang="en-US" sz="1400" b="1" u="sng" dirty="0" err="1">
                          <a:latin typeface="+mn-lt"/>
                          <a:ea typeface="Calibri"/>
                          <a:cs typeface="Times New Roman"/>
                        </a:rPr>
                        <a:t>radius</a:t>
                      </a:r>
                      <a:r>
                        <a:rPr lang="en-US" sz="1400" b="1" u="sng" baseline="30000" dirty="0" err="1"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en-US" sz="1400" b="1" u="sng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  Supermarket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  Small Grocery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endParaRPr lang="en-US" sz="1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Convenience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endParaRPr lang="en-US" sz="14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Fast-food restaurant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11.5 (2.4)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26.1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(3.0)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82.9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(2.2)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68.5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(2.9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26766"/>
              </p:ext>
            </p:extLst>
          </p:nvPr>
        </p:nvGraphicFramePr>
        <p:xfrm>
          <a:off x="5334000" y="3505200"/>
          <a:ext cx="358140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1189"/>
                <a:gridCol w="1000211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+mj-lt"/>
                        </a:rPr>
                        <a:t>Miles to </a:t>
                      </a:r>
                      <a:r>
                        <a:rPr lang="en-US" sz="1400" u="sng" dirty="0" smtClean="0">
                          <a:effectLst/>
                          <a:latin typeface="+mj-lt"/>
                        </a:rPr>
                        <a:t>nearest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sng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Park (1 acre or more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PA facility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ct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ctr"/>
                        </a:tabLst>
                      </a:pPr>
                      <a:endParaRPr lang="en-US" sz="14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0.28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(0.01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ctr"/>
                        </a:tabLst>
                      </a:pP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" algn="ctr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0.71 (0.03)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latin typeface="+mj-lt"/>
                          <a:ea typeface="Calibri"/>
                          <a:cs typeface="Times New Roman"/>
                        </a:rPr>
                        <a:t>Presence in ½ mile </a:t>
                      </a:r>
                      <a:r>
                        <a:rPr lang="en-US" sz="1400" b="1" u="sng" dirty="0" err="1">
                          <a:latin typeface="+mj-lt"/>
                          <a:ea typeface="Calibri"/>
                          <a:cs typeface="Times New Roman"/>
                        </a:rPr>
                        <a:t>radius</a:t>
                      </a:r>
                      <a:r>
                        <a:rPr lang="en-US" sz="1400" b="1" u="sng" baseline="30000" dirty="0" err="1"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400" u="sng" dirty="0">
                          <a:latin typeface="+mj-lt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endParaRPr lang="en-US" sz="1400" dirty="0" smtClean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Park </a:t>
                      </a: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(≥ 1 acre)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   PA </a:t>
                      </a: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facility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88.8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(2.4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37.2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(3.0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08312"/>
              </p:ext>
            </p:extLst>
          </p:nvPr>
        </p:nvGraphicFramePr>
        <p:xfrm>
          <a:off x="304800" y="2133600"/>
          <a:ext cx="4572000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7407"/>
                <a:gridCol w="1544593"/>
              </a:tblGrid>
              <a:tr h="584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FOOD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ENVIRONMENT GEOSPATIAL VARIABLES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 or Mean (SE)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59963"/>
              </p:ext>
            </p:extLst>
          </p:nvPr>
        </p:nvGraphicFramePr>
        <p:xfrm>
          <a:off x="5334000" y="2514600"/>
          <a:ext cx="3581400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/>
                <a:gridCol w="1066800"/>
              </a:tblGrid>
              <a:tr h="36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PA ENVIRONMENT GEOSPATIAL VARIABLES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  or Mean (SE)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</a:rPr>
              <a:t>b</a:t>
            </a:r>
            <a:r>
              <a:rPr lang="en-US" sz="1200" dirty="0">
                <a:solidFill>
                  <a:schemeClr val="bg1"/>
                </a:solidFill>
              </a:rPr>
              <a:t> Sample weighted and SE adjusted for complex survey design</a:t>
            </a:r>
          </a:p>
          <a:p>
            <a:r>
              <a:rPr lang="en-US" sz="1200" baseline="30000" dirty="0" smtClean="0">
                <a:solidFill>
                  <a:schemeClr val="bg1"/>
                </a:solidFill>
              </a:rPr>
              <a:t>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Radius measurement based on road distances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Distributions of Objective Measures of Neighborhood Food and Physical Activity Environment 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642975"/>
              </p:ext>
            </p:extLst>
          </p:nvPr>
        </p:nvGraphicFramePr>
        <p:xfrm>
          <a:off x="457200" y="3276600"/>
          <a:ext cx="4038601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4813"/>
                <a:gridCol w="10937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Presence in 1 mile </a:t>
                      </a:r>
                      <a:r>
                        <a:rPr lang="en-US" sz="1600" u="sng" dirty="0" err="1" smtClean="0">
                          <a:effectLst/>
                        </a:rPr>
                        <a:t>radius</a:t>
                      </a:r>
                      <a:r>
                        <a:rPr lang="en-US" sz="1600" u="sng" baseline="30000" dirty="0" err="1" smtClean="0">
                          <a:effectLst/>
                        </a:rPr>
                        <a:t>d</a:t>
                      </a:r>
                      <a:endParaRPr lang="en-US" sz="1600" u="sng" baseline="30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Supermarket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Small </a:t>
                      </a:r>
                      <a:r>
                        <a:rPr lang="en-US" sz="1600" dirty="0">
                          <a:effectLst/>
                        </a:rPr>
                        <a:t>Grocery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Convenience </a:t>
                      </a:r>
                      <a:r>
                        <a:rPr lang="en-US" sz="1600" dirty="0">
                          <a:effectLst/>
                        </a:rPr>
                        <a:t>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Fast-food </a:t>
                      </a:r>
                      <a:r>
                        <a:rPr lang="en-US" sz="1600" dirty="0">
                          <a:effectLst/>
                        </a:rPr>
                        <a:t>restaurant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80.1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(1.8)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90.9 (1.6)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98.9 (0.5)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99.8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(0.1)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26766"/>
              </p:ext>
            </p:extLst>
          </p:nvPr>
        </p:nvGraphicFramePr>
        <p:xfrm>
          <a:off x="4953000" y="2971800"/>
          <a:ext cx="3962400" cy="185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/>
                <a:gridCol w="1295400"/>
              </a:tblGrid>
              <a:tr h="1859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Presence in 1 mile </a:t>
                      </a:r>
                      <a:r>
                        <a:rPr lang="en-US" sz="1600" u="sng" dirty="0" err="1">
                          <a:effectLst/>
                        </a:rPr>
                        <a:t>radius</a:t>
                      </a:r>
                      <a:r>
                        <a:rPr lang="en-US" sz="1600" u="sng" baseline="30000" dirty="0" err="1">
                          <a:effectLst/>
                        </a:rPr>
                        <a:t>d</a:t>
                      </a:r>
                      <a:r>
                        <a:rPr lang="en-US" sz="1600" u="sng" dirty="0">
                          <a:effectLst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Park (≥ 1 acre)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PA facility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100.0 (--)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78.4 (2.8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08312"/>
              </p:ext>
            </p:extLst>
          </p:nvPr>
        </p:nvGraphicFramePr>
        <p:xfrm>
          <a:off x="457200" y="2362200"/>
          <a:ext cx="403860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/>
                <a:gridCol w="1066800"/>
              </a:tblGrid>
              <a:tr h="519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FOOD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ENVIRONMENT GEOSPATIAL VARIABLES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SE)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59963"/>
              </p:ext>
            </p:extLst>
          </p:nvPr>
        </p:nvGraphicFramePr>
        <p:xfrm>
          <a:off x="4953000" y="2362200"/>
          <a:ext cx="3962400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/>
                <a:gridCol w="1295400"/>
              </a:tblGrid>
              <a:tr h="36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PA ENVIRONMENT GEOSPATIAL VARIABLES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SE)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95400" y="6211669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</a:rPr>
              <a:t>b</a:t>
            </a:r>
            <a:r>
              <a:rPr lang="en-US" sz="1200" dirty="0">
                <a:solidFill>
                  <a:schemeClr val="bg1"/>
                </a:solidFill>
              </a:rPr>
              <a:t> Sample weighted and SE adjusted for complex survey design</a:t>
            </a:r>
          </a:p>
          <a:p>
            <a:r>
              <a:rPr lang="en-US" sz="1200" baseline="30000" dirty="0" smtClean="0">
                <a:solidFill>
                  <a:schemeClr val="bg1"/>
                </a:solidFill>
              </a:rPr>
              <a:t>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Radius measurement based on road distances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Distributions of Objective Measures of Neighborhood Food and Physical Activity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Environment – </a:t>
            </a:r>
            <a:r>
              <a:rPr lang="en-US" sz="2400" b="1" dirty="0" smtClean="0">
                <a:solidFill>
                  <a:srgbClr val="FF0000"/>
                </a:solidFill>
              </a:rPr>
              <a:t>some have no variability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359779"/>
              </p:ext>
            </p:extLst>
          </p:nvPr>
        </p:nvGraphicFramePr>
        <p:xfrm>
          <a:off x="2940127" y="1142999"/>
          <a:ext cx="6203873" cy="5713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3592"/>
                <a:gridCol w="2530281"/>
              </a:tblGrid>
              <a:tr h="595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Geospatial variable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Unadjusted OR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of Being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OW/OB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(95% CI)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chemeClr val="bg1"/>
                    </a:solidFill>
                  </a:tcPr>
                </a:tc>
              </a:tr>
              <a:tr h="1001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Miles to nearest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Supermarket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Small Grocery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Convenience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Fast-food restaurant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1.12 (0.76, 1.66)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0.70 (0.41, 1.18)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0.18 (0.05, 0.63)**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0.47 (0.13, 1.69)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001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Presence in ½ mile radius</a:t>
                      </a:r>
                      <a:r>
                        <a:rPr lang="en-US" sz="1200" b="1" baseline="30000">
                          <a:effectLst/>
                        </a:rPr>
                        <a:t>d</a:t>
                      </a:r>
                      <a:endParaRPr lang="en-US" sz="1200" b="1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  Supermarket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  Small Grocery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  Convenience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  Fast-food restaurant 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0.82 (0.52, 1.29)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1.08 (0.70, 1.67)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3.54 (1.14, 10.98)**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2.46 (0.99, 6.16)*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001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Presence in ¼  mile </a:t>
                      </a:r>
                      <a:r>
                        <a:rPr lang="en-US" sz="1200" b="1" dirty="0" err="1">
                          <a:effectLst/>
                        </a:rPr>
                        <a:t>radius</a:t>
                      </a:r>
                      <a:r>
                        <a:rPr lang="en-US" sz="1200" b="1" baseline="30000" dirty="0" err="1">
                          <a:effectLst/>
                        </a:rPr>
                        <a:t>d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Supermarket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Small Grocery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Convenience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Fast-food restaurant 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0.55 (0.26, 1.17)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0.96 (0.59, 1.56)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1.99 (1.15, 3.45)**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0.83 (0.52, 1.30)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1175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Number of outlets in ¼ mile radius</a:t>
                      </a:r>
                      <a:r>
                        <a:rPr lang="en-US" sz="1200" b="1" baseline="30000">
                          <a:effectLst/>
                        </a:rPr>
                        <a:t>e</a:t>
                      </a:r>
                      <a:endParaRPr lang="en-US" sz="1200" b="1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  Supermarket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  Small Grocery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  Convenience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  Fast-food restaurant 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0.61 (0.33, 1.10)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1.03 (0.83, 1.27)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1.09 (1.00, 1.20)*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1.01 (0.95, 1.08)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787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Presence in ½ mile </a:t>
                      </a:r>
                      <a:r>
                        <a:rPr lang="en-US" sz="1200" b="1" dirty="0" err="1">
                          <a:effectLst/>
                        </a:rPr>
                        <a:t>radius</a:t>
                      </a:r>
                      <a:r>
                        <a:rPr lang="en-US" sz="1200" b="1" baseline="30000" dirty="0" err="1">
                          <a:effectLst/>
                        </a:rPr>
                        <a:t>d</a:t>
                      </a:r>
                      <a:r>
                        <a:rPr lang="en-US" sz="1200" b="1" dirty="0">
                          <a:effectLst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 Park (1 acre or more)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   PA </a:t>
                      </a:r>
                      <a:r>
                        <a:rPr lang="en-US" sz="1200" b="1" dirty="0" smtClean="0">
                          <a:effectLst/>
                        </a:rPr>
                        <a:t>facility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 0.36 (0.18, 0.75)**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0.85 </a:t>
                      </a:r>
                      <a:r>
                        <a:rPr lang="en-US" sz="1200" b="1" dirty="0">
                          <a:effectLst/>
                        </a:rPr>
                        <a:t>(0.55, 1.31)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1143000"/>
            <a:ext cx="281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Bivariate Association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Between Objective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Measures of Neighborhood Food and Physical Activity Environment and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Child’s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Weight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Status (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Unweighted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sample size = 702)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17696"/>
            <a:ext cx="2819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chemeClr val="bg1"/>
                </a:solidFill>
              </a:rPr>
              <a:t>b</a:t>
            </a:r>
            <a:r>
              <a:rPr lang="en-US" sz="1000" dirty="0" smtClean="0">
                <a:solidFill>
                  <a:schemeClr val="bg1"/>
                </a:solidFill>
              </a:rPr>
              <a:t> Sample </a:t>
            </a:r>
            <a:r>
              <a:rPr lang="en-US" sz="1000" dirty="0">
                <a:solidFill>
                  <a:schemeClr val="bg1"/>
                </a:solidFill>
              </a:rPr>
              <a:t>weighted and SE adjusted for complex survey design</a:t>
            </a:r>
          </a:p>
          <a:p>
            <a:r>
              <a:rPr lang="en-US" sz="1000" baseline="30000" dirty="0" smtClean="0">
                <a:solidFill>
                  <a:schemeClr val="bg1"/>
                </a:solidFill>
              </a:rPr>
              <a:t>d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Radius measurement based on road distances</a:t>
            </a:r>
          </a:p>
          <a:p>
            <a:r>
              <a:rPr lang="en-US" sz="1000" baseline="30000" dirty="0">
                <a:solidFill>
                  <a:schemeClr val="bg1"/>
                </a:solidFill>
              </a:rPr>
              <a:t>e</a:t>
            </a:r>
            <a:r>
              <a:rPr lang="en-US" sz="1000" dirty="0">
                <a:solidFill>
                  <a:schemeClr val="bg1"/>
                </a:solidFill>
              </a:rPr>
              <a:t> Radius measurement based on shortest distance between two points</a:t>
            </a:r>
          </a:p>
          <a:p>
            <a:r>
              <a:rPr lang="en-US" sz="1000" dirty="0">
                <a:solidFill>
                  <a:schemeClr val="bg1"/>
                </a:solidFill>
              </a:rPr>
              <a:t>*p&lt;0.10 in bivariate </a:t>
            </a:r>
            <a:r>
              <a:rPr lang="en-US" sz="1000" dirty="0" err="1">
                <a:solidFill>
                  <a:schemeClr val="bg1"/>
                </a:solidFill>
              </a:rPr>
              <a:t>logit</a:t>
            </a:r>
            <a:r>
              <a:rPr lang="en-US" sz="1000" dirty="0">
                <a:solidFill>
                  <a:schemeClr val="bg1"/>
                </a:solidFill>
              </a:rPr>
              <a:t> model with child’s weight status</a:t>
            </a:r>
          </a:p>
          <a:p>
            <a:r>
              <a:rPr lang="en-US" sz="1000" dirty="0">
                <a:solidFill>
                  <a:schemeClr val="bg1"/>
                </a:solidFill>
              </a:rPr>
              <a:t>**p&lt;0.05 in bivariate </a:t>
            </a:r>
            <a:r>
              <a:rPr lang="en-US" sz="1000" dirty="0" err="1">
                <a:solidFill>
                  <a:schemeClr val="bg1"/>
                </a:solidFill>
              </a:rPr>
              <a:t>logit</a:t>
            </a:r>
            <a:r>
              <a:rPr lang="en-US" sz="1000" dirty="0">
                <a:solidFill>
                  <a:schemeClr val="bg1"/>
                </a:solidFill>
              </a:rPr>
              <a:t> model with child’s weight status</a:t>
            </a:r>
          </a:p>
        </p:txBody>
      </p:sp>
    </p:spTree>
    <p:extLst>
      <p:ext uri="{BB962C8B-B14F-4D97-AF65-F5344CB8AC3E}">
        <p14:creationId xmlns:p14="http://schemas.microsoft.com/office/powerpoint/2010/main" val="22065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48868"/>
              </p:ext>
            </p:extLst>
          </p:nvPr>
        </p:nvGraphicFramePr>
        <p:xfrm>
          <a:off x="3124200" y="1219200"/>
          <a:ext cx="5943600" cy="4101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4675"/>
                <a:gridCol w="279892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Key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Geospatial Predictor(s)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Adjusted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OR of Being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OW/OB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(95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% CI)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Distance to nearest (miles)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Convenience store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0.33 (0.08-1.36)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Presence in ½ mile radius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Convenience Store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Fast-Food Restaurant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Park (1 acre or more)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1.41 (0.34-5.72)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1.42 (0.48-4.24)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0.45 (0.24-0.86)**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Presence in ¼ mile radius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Convenience store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1.82 (1.01-3.28)**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in ¼ mile radius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Convenience store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1.11(1.00-1.22)**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41240" y="5663282"/>
            <a:ext cx="4572000" cy="11695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sz="1000" baseline="30000" dirty="0" err="1">
                <a:solidFill>
                  <a:schemeClr val="bg1"/>
                </a:solidFill>
              </a:rPr>
              <a:t>a</a:t>
            </a:r>
            <a:r>
              <a:rPr lang="en-US" sz="1000" dirty="0" err="1">
                <a:solidFill>
                  <a:schemeClr val="bg1"/>
                </a:solidFill>
              </a:rPr>
              <a:t>Multivariate</a:t>
            </a:r>
            <a:r>
              <a:rPr lang="en-US" sz="1000" dirty="0">
                <a:solidFill>
                  <a:schemeClr val="bg1"/>
                </a:solidFill>
              </a:rPr>
              <a:t> regressions were run for geospatial variables having a significant (p&lt;0.1) bivariate association with child’s weight status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baseline="30000" dirty="0">
                <a:solidFill>
                  <a:schemeClr val="bg1"/>
                </a:solidFill>
              </a:rPr>
              <a:t>b</a:t>
            </a:r>
            <a:r>
              <a:rPr lang="en-US" sz="1000" dirty="0">
                <a:solidFill>
                  <a:schemeClr val="bg1"/>
                </a:solidFill>
              </a:rPr>
              <a:t> Sample weighted and SE adjusted for complex survey design; Each model controlled for child’s age, race/ethnicity, parental nativity, mother’s education level, household language status, parental BMI, and median income in the block group of child’s residence. </a:t>
            </a:r>
          </a:p>
          <a:p>
            <a:r>
              <a:rPr lang="en-US" sz="1000" dirty="0">
                <a:solidFill>
                  <a:schemeClr val="bg1"/>
                </a:solidFill>
              </a:rPr>
              <a:t>**p&lt;0.05</a:t>
            </a:r>
          </a:p>
        </p:txBody>
      </p:sp>
      <p:sp>
        <p:nvSpPr>
          <p:cNvPr id="3" name="Rectangle 2"/>
          <p:cNvSpPr/>
          <p:nvPr/>
        </p:nvSpPr>
        <p:spPr>
          <a:xfrm>
            <a:off x="-19575" y="1219200"/>
            <a:ext cx="30920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Multivariate logistic regression analysis of the association of proximity to elements of the food and physical activity environment with child’s weight status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living within a ¼ mile of a convenience stores have almost twice the odds of being overweight of obese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Children living within a ½ mile of a park have less than half the odds of being overweight of obese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 measures of proximity meaningful for the locales under study?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Do the areas under study have similar geospatial landscape?</a:t>
            </a:r>
          </a:p>
          <a:p>
            <a:endParaRPr lang="en-US" dirty="0"/>
          </a:p>
          <a:p>
            <a:r>
              <a:rPr lang="en-US" dirty="0" smtClean="0"/>
              <a:t>Does the ubiquity of outlets make it difficult to observe associations?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9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78898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Presenter </a:t>
            </a:r>
            <a:r>
              <a:rPr lang="en-US" sz="4000" b="1" dirty="0"/>
              <a:t>Disclosures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" y="17129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5800" y="1789113"/>
            <a:ext cx="792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1828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folHlink"/>
                </a:solidFill>
              </a:rPr>
              <a:t>Punam Ohri-Vachaspati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3276600"/>
            <a:ext cx="8686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dirty="0" smtClean="0">
                <a:solidFill>
                  <a:schemeClr val="folHlink"/>
                </a:solidFill>
              </a:rPr>
              <a:t>No </a:t>
            </a:r>
            <a:r>
              <a:rPr lang="en-US" sz="3000" dirty="0">
                <a:solidFill>
                  <a:schemeClr val="folHlink"/>
                </a:solidFill>
              </a:rPr>
              <a:t>relationships to </a:t>
            </a:r>
            <a:r>
              <a:rPr lang="en-US" sz="3000" dirty="0" smtClean="0">
                <a:solidFill>
                  <a:schemeClr val="folHlink"/>
                </a:solidFill>
              </a:rPr>
              <a:t>disclose</a:t>
            </a:r>
            <a:endParaRPr lang="en-US" sz="3000" dirty="0">
              <a:solidFill>
                <a:schemeClr val="folHlink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" y="3617913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in close proximity to convenience stores and parks may influence weight outcomes in children 3-18 years old</a:t>
            </a:r>
          </a:p>
          <a:p>
            <a:endParaRPr lang="en-US" dirty="0"/>
          </a:p>
          <a:p>
            <a:r>
              <a:rPr lang="en-US" dirty="0" smtClean="0"/>
              <a:t>It is important to select measures of proximity that are suited to the geospatial landscape of community under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4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Supported by a grant from </a:t>
            </a:r>
          </a:p>
          <a:p>
            <a:pPr marL="0" indent="0">
              <a:buNone/>
            </a:pPr>
            <a:r>
              <a:rPr lang="en-US" smtClean="0"/>
              <a:t>The Robert Wood Johnson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99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Contact information: </a:t>
            </a:r>
          </a:p>
          <a:p>
            <a:pPr marL="0" indent="0">
              <a:buNone/>
            </a:pPr>
            <a:r>
              <a:rPr lang="en-US" dirty="0" smtClean="0"/>
              <a:t>Punam.Ohri-Vachaspati@asu.edu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3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Disparities in access to food and PA opportunities</a:t>
            </a:r>
          </a:p>
          <a:p>
            <a:r>
              <a:rPr lang="en-US" dirty="0" smtClean="0"/>
              <a:t>Food and PA environments and children’s weight outcomes   </a:t>
            </a:r>
          </a:p>
          <a:p>
            <a:r>
              <a:rPr lang="en-US" dirty="0" smtClean="0"/>
              <a:t>Current study 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324600"/>
            <a:ext cx="1600200" cy="228600"/>
          </a:xfrm>
          <a:prstGeom prst="rect">
            <a:avLst/>
          </a:prstGeom>
        </p:spPr>
        <p:txBody>
          <a:bodyPr vert="horz" wrap="square" lIns="0" tIns="0" rIns="91440" bIns="45720" rtlCol="0"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0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1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233844"/>
            <a:ext cx="8458200" cy="7620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Disparities in Access to Healthy Food and PA Opportunities</a:t>
            </a:r>
            <a:endParaRPr lang="en-US" sz="33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01" y="3389105"/>
            <a:ext cx="1754188" cy="1407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Preponderance of unhealthy options 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38862" y="5951617"/>
            <a:ext cx="3705137" cy="67847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Better access to PA opportunities 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2" name="Picture 8" descr="http://media.nj.com/business_impact/photo/convenience-store-profitsjpg-b0b01d4a142f499b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89" y="3204038"/>
            <a:ext cx="2564787" cy="17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omm270on.files.wordpress.com/2012/04/wegmans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82" y="1523999"/>
            <a:ext cx="2965818" cy="19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o.butler.pa.us/butler/lib/butler/parks/images/slides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51185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.bp.blogspot.com/-3kHq7h1bRs8/Tuf2DEDwGyI/AAAAAAAAG50/d0JdOts0WTE/s1600/demolished%2Bneighborho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42184"/>
            <a:ext cx="2590800" cy="15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2.gstatic.com/images?q=tbn:ANd9GcTzZ-E7Mpcq_JiJXVvgijkH79dEMHwyxbT7NQH4qEv3kGfyJrO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" y="1600200"/>
            <a:ext cx="2650270" cy="14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5105400"/>
            <a:ext cx="838200" cy="1143000"/>
          </a:xfrm>
          <a:prstGeom prst="rect">
            <a:avLst/>
          </a:prstGeom>
        </p:spPr>
        <p:txBody>
          <a:bodyPr vert="horz" wrap="square" lIns="0" tIns="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0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5638800" y="3581400"/>
            <a:ext cx="3352800" cy="70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Font typeface="Courier New" pitchFamily="49" charset="0"/>
              <a:buChar char="o"/>
              <a:defRPr sz="24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85000"/>
              <a:buFont typeface="Wingdings" pitchFamily="2" charset="2"/>
              <a:buChar char="v"/>
              <a:defRPr sz="20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70000"/>
              <a:buFont typeface="Wingdings" pitchFamily="2" charset="2"/>
              <a:buChar char="Ø"/>
              <a:defRPr sz="18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60000"/>
              <a:buFont typeface="Wingdings" pitchFamily="2" charset="2"/>
              <a:buChar char="q"/>
              <a:defRPr sz="16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itchFamily="49" charset="0"/>
              <a:buNone/>
            </a:pP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Easier access to supermarkets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117147" y="1136707"/>
            <a:ext cx="4346495" cy="571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Font typeface="Courier New" pitchFamily="49" charset="0"/>
              <a:buNone/>
              <a:defRPr lang="en-US" sz="24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80000"/>
              <a:buFont typeface="Wingdings" pitchFamily="2" charset="2"/>
              <a:buChar char="v"/>
              <a:defRPr lang="en-US" sz="20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70000"/>
              <a:buFont typeface="Wingdings" pitchFamily="2" charset="2"/>
              <a:buChar char="Ø"/>
              <a:defRPr lang="en-US" sz="18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60000"/>
              <a:buFont typeface="Wingdings" pitchFamily="2" charset="2"/>
              <a:buChar char="q"/>
              <a:defRPr lang="en-US" sz="16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800" b="1" dirty="0" smtClean="0">
                <a:solidFill>
                  <a:srgbClr val="FF0000"/>
                </a:solidFill>
              </a:rPr>
              <a:t>Lower Income &amp; Communities of Color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3018639" y="5913335"/>
            <a:ext cx="2572623" cy="571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Font typeface="Courier New" pitchFamily="49" charset="0"/>
              <a:buNone/>
              <a:defRPr lang="en-US" sz="24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80000"/>
              <a:buFont typeface="Wingdings" pitchFamily="2" charset="2"/>
              <a:buChar char="v"/>
              <a:defRPr lang="en-US" sz="20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70000"/>
              <a:buFont typeface="Wingdings" pitchFamily="2" charset="2"/>
              <a:buChar char="Ø"/>
              <a:defRPr lang="en-US" sz="18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60000"/>
              <a:buFont typeface="Wingdings" pitchFamily="2" charset="2"/>
              <a:buChar char="q"/>
              <a:defRPr lang="en-US" sz="16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Limited PA opportunities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8"/>
          <p:cNvSpPr txBox="1">
            <a:spLocks/>
          </p:cNvSpPr>
          <p:nvPr/>
        </p:nvSpPr>
        <p:spPr>
          <a:xfrm>
            <a:off x="4325076" y="1136708"/>
            <a:ext cx="4780474" cy="571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Font typeface="Courier New" pitchFamily="49" charset="0"/>
              <a:buNone/>
              <a:defRPr lang="en-US" sz="24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80000"/>
              <a:buFont typeface="Wingdings" pitchFamily="2" charset="2"/>
              <a:buChar char="v"/>
              <a:defRPr lang="en-US" sz="20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70000"/>
              <a:buFont typeface="Wingdings" pitchFamily="2" charset="2"/>
              <a:buChar char="Ø"/>
              <a:defRPr lang="en-US" sz="18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60000"/>
              <a:buFont typeface="Wingdings" pitchFamily="2" charset="2"/>
              <a:buChar char="q"/>
              <a:defRPr lang="en-US" sz="16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Higher Income &amp; Less Diverse Communities</a:t>
            </a:r>
            <a:endParaRPr lang="en-US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ontent Placeholder 8"/>
          <p:cNvSpPr txBox="1">
            <a:spLocks/>
          </p:cNvSpPr>
          <p:nvPr/>
        </p:nvSpPr>
        <p:spPr>
          <a:xfrm>
            <a:off x="3064565" y="6484834"/>
            <a:ext cx="6062869" cy="457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Font typeface="Courier New" pitchFamily="49" charset="0"/>
              <a:buNone/>
              <a:defRPr lang="en-US" sz="24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80000"/>
              <a:buFont typeface="Wingdings" pitchFamily="2" charset="2"/>
              <a:buChar char="v"/>
              <a:defRPr lang="en-US" sz="20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70000"/>
              <a:buFont typeface="Wingdings" pitchFamily="2" charset="2"/>
              <a:buChar char="Ø"/>
              <a:defRPr lang="en-US" sz="18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200"/>
              </a:buClr>
              <a:buSzPct val="60000"/>
              <a:buFont typeface="Wingdings" pitchFamily="2" charset="2"/>
              <a:buChar char="q"/>
              <a:defRPr lang="en-US" sz="1600" kern="1200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en-US" sz="1000" dirty="0" smtClean="0"/>
              <a:t>Zenk et al, 2006; </a:t>
            </a:r>
            <a:r>
              <a:rPr lang="en-US" sz="1000" dirty="0" err="1" smtClean="0"/>
              <a:t>Morland</a:t>
            </a:r>
            <a:r>
              <a:rPr lang="en-US" sz="1000" dirty="0" smtClean="0"/>
              <a:t> &amp; </a:t>
            </a:r>
            <a:r>
              <a:rPr lang="en-US" sz="1000" dirty="0" err="1" smtClean="0"/>
              <a:t>Filomena</a:t>
            </a:r>
            <a:r>
              <a:rPr lang="en-US" sz="1000" dirty="0" smtClean="0"/>
              <a:t>, 2007; </a:t>
            </a:r>
            <a:r>
              <a:rPr lang="en-US" sz="1000" dirty="0" err="1" smtClean="0"/>
              <a:t>Kipke</a:t>
            </a:r>
            <a:r>
              <a:rPr lang="en-US" sz="1000" dirty="0"/>
              <a:t> </a:t>
            </a:r>
            <a:r>
              <a:rPr lang="en-US" sz="1000" dirty="0" smtClean="0"/>
              <a:t>et al. 2007; Sturm, 2008, Larson et al. 2009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7999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Inconsistent Findings of Relationship Between Food Access and Childhood Obesity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Positive Associations</a:t>
            </a:r>
          </a:p>
          <a:p>
            <a:pPr lvl="1"/>
            <a:r>
              <a:rPr lang="en-US" dirty="0" smtClean="0"/>
              <a:t>Availability of supermarkets associated with lower BMI </a:t>
            </a:r>
            <a:r>
              <a:rPr lang="en-US" sz="1700" dirty="0" smtClean="0"/>
              <a:t>(Powell et al, 2007) </a:t>
            </a:r>
          </a:p>
          <a:p>
            <a:pPr lvl="1"/>
            <a:r>
              <a:rPr lang="en-US" dirty="0" smtClean="0"/>
              <a:t>Proximity to LSR associated with higher BMI </a:t>
            </a:r>
            <a:r>
              <a:rPr lang="en-US" sz="1700" dirty="0" smtClean="0"/>
              <a:t>(Davis and Carpenter, 2009; Mellor et al, 2011)</a:t>
            </a:r>
          </a:p>
          <a:p>
            <a:pPr lvl="1"/>
            <a:r>
              <a:rPr lang="en-US" dirty="0" smtClean="0"/>
              <a:t>Proximity to convenience store associated with higher BMI </a:t>
            </a:r>
            <a:r>
              <a:rPr lang="en-US" sz="1700" dirty="0" smtClean="0"/>
              <a:t>(Galvez, 2008; </a:t>
            </a:r>
            <a:r>
              <a:rPr lang="en-US" sz="1700" dirty="0" err="1" smtClean="0"/>
              <a:t>Laska</a:t>
            </a:r>
            <a:r>
              <a:rPr lang="en-US" sz="1700" dirty="0" smtClean="0"/>
              <a:t> et al. 2010; Leung et.al. 2011)</a:t>
            </a:r>
            <a:br>
              <a:rPr lang="en-US" sz="1700" dirty="0" smtClean="0"/>
            </a:br>
            <a:endParaRPr lang="en-US" sz="1700" dirty="0" smtClean="0"/>
          </a:p>
          <a:p>
            <a:pPr lvl="1">
              <a:buNone/>
            </a:pPr>
            <a:endParaRPr lang="en-US" sz="1700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Lack of Association</a:t>
            </a:r>
          </a:p>
          <a:p>
            <a:pPr lvl="1"/>
            <a:r>
              <a:rPr lang="en-US" dirty="0" smtClean="0"/>
              <a:t>Any type of food environment </a:t>
            </a:r>
            <a:r>
              <a:rPr lang="en-US" sz="1700" dirty="0" smtClean="0"/>
              <a:t>(An and Sturm, 2012; Lee 2012)</a:t>
            </a:r>
          </a:p>
          <a:p>
            <a:pPr lvl="1"/>
            <a:r>
              <a:rPr lang="en-US" dirty="0" smtClean="0"/>
              <a:t>Specific types of food environments </a:t>
            </a:r>
            <a:r>
              <a:rPr lang="en-US" sz="1700" dirty="0"/>
              <a:t>(</a:t>
            </a:r>
            <a:r>
              <a:rPr lang="en-US" sz="1700" dirty="0" err="1"/>
              <a:t>Laska</a:t>
            </a:r>
            <a:r>
              <a:rPr lang="en-US" sz="1700" dirty="0"/>
              <a:t> et al. 2010; Leung et.al. </a:t>
            </a:r>
            <a:r>
              <a:rPr lang="en-US" sz="1700" dirty="0" smtClean="0"/>
              <a:t>2011; Howard et al. 2011)</a:t>
            </a:r>
            <a:endParaRPr lang="en-US" sz="17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Inconsistent Findings of Relationship Between PA Opportunities and Childhood Obesity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Positive Associations</a:t>
            </a:r>
          </a:p>
          <a:p>
            <a:pPr lvl="1"/>
            <a:r>
              <a:rPr lang="en-US" dirty="0" smtClean="0"/>
              <a:t>PA facilities and parks associated with reduced risk of overweight or obesity 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(Gordon-Larsen, 2006; </a:t>
            </a:r>
            <a:r>
              <a:rPr lang="en-US" sz="1600" dirty="0" err="1" smtClean="0"/>
              <a:t>Wolch</a:t>
            </a:r>
            <a:r>
              <a:rPr lang="en-US" sz="1600" dirty="0"/>
              <a:t> </a:t>
            </a:r>
            <a:r>
              <a:rPr lang="en-US" sz="1600" dirty="0" smtClean="0"/>
              <a:t>et al. 2011)</a:t>
            </a:r>
            <a:endParaRPr lang="en-US" dirty="0"/>
          </a:p>
          <a:p>
            <a:pPr marL="457200" lvl="1" indent="0">
              <a:buNone/>
            </a:pPr>
            <a:endParaRPr lang="en-US" sz="1600" dirty="0"/>
          </a:p>
          <a:p>
            <a:pPr marL="57150" indent="0">
              <a:buNone/>
            </a:pPr>
            <a:endParaRPr lang="en-US" sz="2000" dirty="0" smtClean="0"/>
          </a:p>
          <a:p>
            <a:pPr marL="400050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Lack of Associations</a:t>
            </a:r>
          </a:p>
          <a:p>
            <a:pPr marL="800100" lvl="1"/>
            <a:r>
              <a:rPr lang="en-US" dirty="0" smtClean="0"/>
              <a:t>No association between proximity to parks and PA facilities </a:t>
            </a:r>
          </a:p>
          <a:p>
            <a:pPr marL="51435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			(Burdette and Whitaker, 2004; </a:t>
            </a:r>
            <a:r>
              <a:rPr lang="en-US" sz="1600" dirty="0" err="1" smtClean="0"/>
              <a:t>Kligerman</a:t>
            </a:r>
            <a:r>
              <a:rPr lang="en-US" sz="1600" dirty="0" smtClean="0"/>
              <a:t> et al 2007)</a:t>
            </a:r>
            <a:endParaRPr lang="en-US" sz="1600" dirty="0"/>
          </a:p>
          <a:p>
            <a:pPr marL="5715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19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Potential Reasons for Conflicting Results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 age groups investigated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Study of either food </a:t>
            </a:r>
            <a:r>
              <a:rPr lang="en-US" b="1" u="sng" dirty="0" smtClean="0"/>
              <a:t>OR</a:t>
            </a:r>
            <a:r>
              <a:rPr lang="en-US" dirty="0" smtClean="0"/>
              <a:t> PA environment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Variations in the geographic characteristics of the environment studied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Variation in types of measurements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3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data from four urban, low-income, racially diverse cities in NJ this study investigates the </a:t>
            </a:r>
            <a:r>
              <a:rPr lang="en-US" u="sng" dirty="0" smtClean="0"/>
              <a:t>role of food and PA environments by considering a variety of potentially important measures of proximity</a:t>
            </a:r>
            <a:r>
              <a:rPr lang="en-US" dirty="0" smtClean="0"/>
              <a:t> and assesses the association between weight status of children in a </a:t>
            </a:r>
            <a:r>
              <a:rPr lang="en-US" u="sng" dirty="0" smtClean="0"/>
              <a:t>broad spectrum of age groups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3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–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/>
              <a:t>Household survey </a:t>
            </a:r>
            <a:r>
              <a:rPr lang="en-US" dirty="0" smtClean="0"/>
              <a:t>(2009-2010) of 1408 households in 4 NJ cities </a:t>
            </a:r>
            <a:r>
              <a:rPr lang="en-US" sz="1600" dirty="0" smtClean="0"/>
              <a:t>(Camden, Newark, New Brunswick, Trenton)</a:t>
            </a:r>
          </a:p>
          <a:p>
            <a:pPr lvl="1"/>
            <a:r>
              <a:rPr lang="en-US" sz="2600" dirty="0" smtClean="0"/>
              <a:t>Households with children ages 3-18 </a:t>
            </a:r>
            <a:r>
              <a:rPr lang="en-US" sz="2600" dirty="0" err="1" smtClean="0"/>
              <a:t>yrs</a:t>
            </a:r>
            <a:endParaRPr lang="en-US" sz="2600" dirty="0" smtClean="0"/>
          </a:p>
          <a:p>
            <a:pPr lvl="1"/>
            <a:r>
              <a:rPr lang="en-US" dirty="0" smtClean="0"/>
              <a:t>Demographic characteristics of household and neighborhood</a:t>
            </a:r>
          </a:p>
          <a:p>
            <a:pPr lvl="1"/>
            <a:r>
              <a:rPr lang="en-US" dirty="0" smtClean="0"/>
              <a:t>Geo-coded location of residence</a:t>
            </a:r>
          </a:p>
          <a:p>
            <a:pPr lvl="1"/>
            <a:r>
              <a:rPr lang="en-US" dirty="0" smtClean="0"/>
              <a:t>Respondent measured weights and heights  </a:t>
            </a:r>
          </a:p>
          <a:p>
            <a:pPr lvl="1"/>
            <a:r>
              <a:rPr lang="en-US" dirty="0" smtClean="0"/>
              <a:t>GIS data on food and PA outlets – food outlets classified using a standardized methodology </a:t>
            </a:r>
            <a:r>
              <a:rPr lang="en-US" sz="1600" dirty="0" smtClean="0"/>
              <a:t>(Ohri-Vachaspati, 2010)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3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xamining the Relationship Between Childhood Obesity and the Food and Physical Activity Environments&amp;quot;&quot;/&gt;&lt;property id=&quot;20307&quot; value=&quot;256&quot;/&gt;&lt;/object&gt;&lt;object type=&quot;3&quot; unique_id=&quot;12004&quot;&gt;&lt;property id=&quot;20148&quot; value=&quot;5&quot;/&gt;&lt;property id=&quot;20300&quot; value=&quot;Slide 3 - &amp;quot;Outline&amp;quot;&quot;/&gt;&lt;property id=&quot;20307&quot; value=&quot;279&quot;/&gt;&lt;/object&gt;&lt;object type=&quot;3&quot; unique_id=&quot;12005&quot;&gt;&lt;property id=&quot;20148&quot; value=&quot;5&quot;/&gt;&lt;property id=&quot;20300&quot; value=&quot;Slide 4 - &amp;quot;Disparities in Access to Healthy Food and PA Opportunities&amp;quot;&quot;/&gt;&lt;property id=&quot;20307&quot; value=&quot;280&quot;/&gt;&lt;/object&gt;&lt;object type=&quot;3&quot; unique_id=&quot;12006&quot;&gt;&lt;property id=&quot;20148&quot; value=&quot;5&quot;/&gt;&lt;property id=&quot;20300&quot; value=&quot;Slide 5 - &amp;quot;Inconsistent Findings of Relationship Between Food Access and Childhood Obesity&amp;quot;&quot;/&gt;&lt;property id=&quot;20307&quot; value=&quot;281&quot;/&gt;&lt;/object&gt;&lt;object type=&quot;3&quot; unique_id=&quot;12007&quot;&gt;&lt;property id=&quot;20148&quot; value=&quot;5&quot;/&gt;&lt;property id=&quot;20300&quot; value=&quot;Slide 6 - &amp;quot;Inconsistent Findings of Relationship Between PA Opportunities and Childhood Obesity&amp;quot;&quot;/&gt;&lt;property id=&quot;20307&quot; value=&quot;282&quot;/&gt;&lt;/object&gt;&lt;object type=&quot;3&quot; unique_id=&quot;12008&quot;&gt;&lt;property id=&quot;20148&quot; value=&quot;5&quot;/&gt;&lt;property id=&quot;20300&quot; value=&quot;Slide 8 - &amp;quot;Objectives &amp;quot;&quot;/&gt;&lt;property id=&quot;20307&quot; value=&quot;283&quot;/&gt;&lt;/object&gt;&lt;object type=&quot;3&quot; unique_id=&quot;12009&quot;&gt;&lt;property id=&quot;20148&quot; value=&quot;5&quot;/&gt;&lt;property id=&quot;20300&quot; value=&quot;Slide 9 - &amp;quot;Study Design – Data Sources&amp;quot;&quot;/&gt;&lt;property id=&quot;20307&quot; value=&quot;284&quot;/&gt;&lt;/object&gt;&lt;object type=&quot;3&quot; unique_id=&quot;12010&quot;&gt;&lt;property id=&quot;20148&quot; value=&quot;5&quot;/&gt;&lt;property id=&quot;20300&quot; value=&quot;Slide 11 - &amp;quot;Analysis&amp;quot;&quot;/&gt;&lt;property id=&quot;20307&quot; value=&quot;285&quot;/&gt;&lt;/object&gt;&lt;object type=&quot;3&quot; unique_id=&quot;12012&quot;&gt;&lt;property id=&quot;20148&quot; value=&quot;5&quot;/&gt;&lt;property id=&quot;20300&quot; value=&quot;Slide 12 - &amp;quot;Results&amp;quot;&quot;/&gt;&lt;property id=&quot;20307&quot; value=&quot;287&quot;/&gt;&lt;/object&gt;&lt;object type=&quot;3&quot; unique_id=&quot;12013&quot;&gt;&lt;property id=&quot;20148&quot; value=&quot;5&quot;/&gt;&lt;property id=&quot;20300&quot; value=&quot;Slide 14 - &amp;quot;Results&amp;quot;&quot;/&gt;&lt;property id=&quot;20307&quot; value=&quot;288&quot;/&gt;&lt;/object&gt;&lt;object type=&quot;3&quot; unique_id=&quot;12014&quot;&gt;&lt;property id=&quot;20148&quot; value=&quot;5&quot;/&gt;&lt;property id=&quot;20300&quot; value=&quot;Slide 16 - &amp;quot;Results&amp;quot;&quot;/&gt;&lt;property id=&quot;20307&quot; value=&quot;289&quot;/&gt;&lt;/object&gt;&lt;object type=&quot;3&quot; unique_id=&quot;12015&quot;&gt;&lt;property id=&quot;20148&quot; value=&quot;5&quot;/&gt;&lt;property id=&quot;20300&quot; value=&quot;Slide 18 - &amp;quot;Summary&amp;quot;&quot;/&gt;&lt;property id=&quot;20307&quot; value=&quot;290&quot;/&gt;&lt;/object&gt;&lt;object type=&quot;3&quot; unique_id=&quot;12016&quot;&gt;&lt;property id=&quot;20148&quot; value=&quot;5&quot;/&gt;&lt;property id=&quot;20300&quot; value=&quot;Slide 19 - &amp;quot;Implications for Methodology&amp;quot;&quot;/&gt;&lt;property id=&quot;20307&quot; value=&quot;291&quot;/&gt;&lt;/object&gt;&lt;object type=&quot;3&quot; unique_id=&quot;12017&quot;&gt;&lt;property id=&quot;20148&quot; value=&quot;5&quot;/&gt;&lt;property id=&quot;20300&quot; value=&quot;Slide 20 - &amp;quot;Conclusion&amp;quot;&quot;/&gt;&lt;property id=&quot;20307&quot; value=&quot;292&quot;/&gt;&lt;/object&gt;&lt;object type=&quot;3&quot; unique_id=&quot;12018&quot;&gt;&lt;property id=&quot;20148&quot; value=&quot;5&quot;/&gt;&lt;property id=&quot;20300&quot; value=&quot;Slide 22 - &amp;quot;Thank You!&amp;quot;&quot;/&gt;&lt;property id=&quot;20307&quot; value=&quot;293&quot;/&gt;&lt;/object&gt;&lt;object type=&quot;3&quot; unique_id=&quot;12058&quot;&gt;&lt;property id=&quot;20148&quot; value=&quot;5&quot;/&gt;&lt;property id=&quot;20300&quot; value=&quot;Slide 7 - &amp;quot;Potential Reasons for Conflicting Results&amp;quot;&quot;/&gt;&lt;property id=&quot;20307&quot; value=&quot;295&quot;/&gt;&lt;/object&gt;&lt;object type=&quot;3&quot; unique_id=&quot;12140&quot;&gt;&lt;property id=&quot;20148&quot; value=&quot;5&quot;/&gt;&lt;property id=&quot;20300&quot; value=&quot;Slide 10 - &amp;quot;Study Design - Measures&amp;quot;&quot;/&gt;&lt;property id=&quot;20307&quot; value=&quot;296&quot;/&gt;&lt;/object&gt;&lt;object type=&quot;3&quot; unique_id=&quot;12477&quot;&gt;&lt;property id=&quot;20148&quot; value=&quot;5&quot;/&gt;&lt;property id=&quot;20300&quot; value=&quot;Slide 17 - &amp;quot;Results&amp;quot;&quot;/&gt;&lt;property id=&quot;20307&quot; value=&quot;297&quot;/&gt;&lt;/object&gt;&lt;object type=&quot;3&quot; unique_id=&quot;12578&quot;&gt;&lt;property id=&quot;20148&quot; value=&quot;5&quot;/&gt;&lt;property id=&quot;20300&quot; value=&quot;Slide 13 - &amp;quot;Results&amp;quot;&quot;/&gt;&lt;property id=&quot;20307&quot; value=&quot;299&quot;/&gt;&lt;/object&gt;&lt;object type=&quot;3&quot; unique_id=&quot;12579&quot;&gt;&lt;property id=&quot;20148&quot; value=&quot;5&quot;/&gt;&lt;property id=&quot;20300&quot; value=&quot;Slide 15 - &amp;quot;Results&amp;quot;&quot;/&gt;&lt;property id=&quot;20307&quot; value=&quot;298&quot;/&gt;&lt;/object&gt;&lt;object type=&quot;3&quot; unique_id=&quot;12732&quot;&gt;&lt;property id=&quot;20148&quot; value=&quot;5&quot;/&gt;&lt;property id=&quot;20300&quot; value=&quot;Slide 2 - &amp;quot;Presenter Disclosures&amp;quot;&quot;/&gt;&lt;property id=&quot;20307&quot; value=&quot;301&quot;/&gt;&lt;/object&gt;&lt;object type=&quot;3&quot; unique_id=&quot;12756&quot;&gt;&lt;property id=&quot;20148&quot; value=&quot;5&quot;/&gt;&lt;property id=&quot;20300&quot; value=&quot;Slide 21&quot;/&gt;&lt;property id=&quot;20307&quot; value=&quot;302&quot;/&gt;&lt;/object&gt;&lt;/object&gt;&lt;/object&gt;&lt;/database&gt;"/>
</p:tagLst>
</file>

<file path=ppt/theme/theme1.xml><?xml version="1.0" encoding="utf-8"?>
<a:theme xmlns:a="http://schemas.openxmlformats.org/drawingml/2006/main" name="CONHI BLACK 2010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CONHI BLACK 2010</Template>
  <TotalTime>2116</TotalTime>
  <Words>1405</Words>
  <Application>Microsoft Macintosh PowerPoint</Application>
  <PresentationFormat>On-screen Show (4:3)</PresentationFormat>
  <Paragraphs>349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CONHI BLACK 2010</vt:lpstr>
      <vt:lpstr>Examining the Relationship Between Childhood Obesity and the Food and Physical Activity Environments</vt:lpstr>
      <vt:lpstr>Presenter Disclosures</vt:lpstr>
      <vt:lpstr>Outline</vt:lpstr>
      <vt:lpstr>Disparities in Access to Healthy Food and PA Opportunities</vt:lpstr>
      <vt:lpstr>Inconsistent Findings of Relationship Between Food Access and Childhood Obesity</vt:lpstr>
      <vt:lpstr>Inconsistent Findings of Relationship Between PA Opportunities and Childhood Obesity</vt:lpstr>
      <vt:lpstr>Potential Reasons for Conflicting Results</vt:lpstr>
      <vt:lpstr>Objectives </vt:lpstr>
      <vt:lpstr>Study Design – Data Sources</vt:lpstr>
      <vt:lpstr>Study Design - Measures</vt:lpstr>
      <vt:lpstr>Analysis</vt:lpstr>
      <vt:lpstr>Results</vt:lpstr>
      <vt:lpstr>Results</vt:lpstr>
      <vt:lpstr>Results</vt:lpstr>
      <vt:lpstr>Results</vt:lpstr>
      <vt:lpstr>Results</vt:lpstr>
      <vt:lpstr>Results</vt:lpstr>
      <vt:lpstr>Summary</vt:lpstr>
      <vt:lpstr>Implications for Methodology</vt:lpstr>
      <vt:lpstr>Conclusion</vt:lpstr>
      <vt:lpstr>PowerPoint Presentation</vt:lpstr>
      <vt:lpstr>Thank You!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Nutrition and  Health Promotion  Faculty Assembly April 16, 2012 4:00 – 5:00 pm</dc:title>
  <dc:creator>Barbara Ainsworth</dc:creator>
  <cp:lastModifiedBy>Marie Rienzo</cp:lastModifiedBy>
  <cp:revision>72</cp:revision>
  <dcterms:created xsi:type="dcterms:W3CDTF">2012-04-12T21:32:02Z</dcterms:created>
  <dcterms:modified xsi:type="dcterms:W3CDTF">2012-10-31T09:51:53Z</dcterms:modified>
</cp:coreProperties>
</file>